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4"/>
  </p:notesMasterIdLst>
  <p:sldIdLst>
    <p:sldId id="257" r:id="rId2"/>
    <p:sldId id="258" r:id="rId3"/>
    <p:sldId id="280" r:id="rId4"/>
    <p:sldId id="266" r:id="rId5"/>
    <p:sldId id="267" r:id="rId6"/>
    <p:sldId id="268" r:id="rId7"/>
    <p:sldId id="260" r:id="rId8"/>
    <p:sldId id="264" r:id="rId9"/>
    <p:sldId id="270" r:id="rId10"/>
    <p:sldId id="288" r:id="rId11"/>
    <p:sldId id="272" r:id="rId12"/>
    <p:sldId id="273" r:id="rId13"/>
    <p:sldId id="274" r:id="rId14"/>
    <p:sldId id="275" r:id="rId15"/>
    <p:sldId id="318" r:id="rId16"/>
    <p:sldId id="276" r:id="rId17"/>
    <p:sldId id="277" r:id="rId18"/>
    <p:sldId id="281" r:id="rId19"/>
    <p:sldId id="322" r:id="rId20"/>
    <p:sldId id="324" r:id="rId21"/>
    <p:sldId id="284" r:id="rId22"/>
    <p:sldId id="326" r:id="rId23"/>
    <p:sldId id="289" r:id="rId24"/>
    <p:sldId id="290" r:id="rId25"/>
    <p:sldId id="292" r:id="rId26"/>
    <p:sldId id="291" r:id="rId27"/>
    <p:sldId id="293" r:id="rId28"/>
    <p:sldId id="294" r:id="rId29"/>
    <p:sldId id="295" r:id="rId30"/>
    <p:sldId id="296" r:id="rId31"/>
    <p:sldId id="297" r:id="rId32"/>
    <p:sldId id="298" r:id="rId33"/>
    <p:sldId id="299" r:id="rId34"/>
    <p:sldId id="300" r:id="rId35"/>
    <p:sldId id="301" r:id="rId36"/>
    <p:sldId id="302" r:id="rId37"/>
    <p:sldId id="303" r:id="rId38"/>
    <p:sldId id="304" r:id="rId39"/>
    <p:sldId id="305" r:id="rId40"/>
    <p:sldId id="306" r:id="rId41"/>
    <p:sldId id="307" r:id="rId42"/>
    <p:sldId id="308" r:id="rId43"/>
    <p:sldId id="309" r:id="rId44"/>
    <p:sldId id="316" r:id="rId45"/>
    <p:sldId id="310" r:id="rId46"/>
    <p:sldId id="311" r:id="rId47"/>
    <p:sldId id="312" r:id="rId48"/>
    <p:sldId id="313" r:id="rId49"/>
    <p:sldId id="314" r:id="rId50"/>
    <p:sldId id="315" r:id="rId51"/>
    <p:sldId id="317" r:id="rId52"/>
    <p:sldId id="319" r:id="rId5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099" autoAdjust="0"/>
    <p:restoredTop sz="94660"/>
  </p:normalViewPr>
  <p:slideViewPr>
    <p:cSldViewPr>
      <p:cViewPr>
        <p:scale>
          <a:sx n="150" d="100"/>
          <a:sy n="150" d="100"/>
        </p:scale>
        <p:origin x="-516" y="7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23359E-39FF-4C4F-9E49-FD188F5BD072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925A43-AA26-46DD-ACC5-8CC497FABC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3656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25A43-AA26-46DD-ACC5-8CC497FABCD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22763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25A43-AA26-46DD-ACC5-8CC497FABCD8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2105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25A43-AA26-46DD-ACC5-8CC497FABCD8}" type="slidenum">
              <a:rPr lang="ru-RU" smtClean="0"/>
              <a:t>42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6367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25A43-AA26-46DD-ACC5-8CC497FABCD8}" type="slidenum">
              <a:rPr lang="ru-RU" smtClean="0"/>
              <a:t>52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2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25A43-AA26-46DD-ACC5-8CC497FABCD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79751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25A43-AA26-46DD-ACC5-8CC497FABCD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82073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25A43-AA26-46DD-ACC5-8CC497FABCD8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49819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25A43-AA26-46DD-ACC5-8CC497FABCD8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58548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25A43-AA26-46DD-ACC5-8CC497FABCD8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5025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25A43-AA26-46DD-ACC5-8CC497FABCD8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91728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25A43-AA26-46DD-ACC5-8CC497FABCD8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74154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25A43-AA26-46DD-ACC5-8CC497FABCD8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9390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3726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741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7590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1275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979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910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9146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8326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7230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8525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1365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0882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elibrary.ru/" TargetMode="External"/><Relationship Id="rId2" Type="http://schemas.openxmlformats.org/officeDocument/2006/relationships/hyperlink" Target="http://government.ru/" TargetMode="Externa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hyperlink" Target="https://wciom.ru/fileadmin/file/monitoring/2017/142/2017_142_02_Moskovskaya.pdf" TargetMode="Externa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hyperlink" Target="http://bookchamber.ru/isbn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ilc.ru/journal/" TargetMode="Externa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ChangeArrowheads="1"/>
          </p:cNvSpPr>
          <p:nvPr/>
        </p:nvSpPr>
        <p:spPr bwMode="auto">
          <a:xfrm>
            <a:off x="160338" y="-280456"/>
            <a:ext cx="8783637" cy="6817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indent="428625">
              <a:spcBef>
                <a:spcPct val="20000"/>
              </a:spcBef>
              <a:buFont typeface="Verdana" pitchFamily="34" charset="0"/>
              <a:buAutoNum type="arabicPeriod"/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ctr">
              <a:spcBef>
                <a:spcPct val="0"/>
              </a:spcBef>
              <a:spcAft>
                <a:spcPts val="600"/>
              </a:spcAft>
              <a:buFontTx/>
              <a:buNone/>
            </a:pPr>
            <a:endParaRPr lang="ru-RU" altLang="ru-RU" sz="2400" b="1" dirty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ГОСТ  </a:t>
            </a: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  7.0.100–2018 </a:t>
            </a:r>
            <a:endParaRPr lang="en-US" alt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ru-RU" alt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«Библиографическая запись. Библиографическое описание. Общие требования и правила составления»</a:t>
            </a:r>
          </a:p>
          <a:p>
            <a:pPr algn="ctr">
              <a:spcBef>
                <a:spcPct val="0"/>
              </a:spcBef>
              <a:spcAft>
                <a:spcPts val="600"/>
              </a:spcAft>
              <a:buFontTx/>
              <a:buNone/>
            </a:pPr>
            <a:endParaRPr lang="ru-RU" alt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Утверждён Приказом 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агентства по техническому регулированию и метрологии (</a:t>
            </a:r>
            <a:r>
              <a:rPr lang="ru-RU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Росстандарта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algn="ctr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3 декабря 2018 г. № </a:t>
            </a: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1050-ст </a:t>
            </a:r>
          </a:p>
          <a:p>
            <a:pPr algn="ctr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качестве национального стандарта Российской Федерации </a:t>
            </a:r>
          </a:p>
          <a:p>
            <a:pPr algn="ctr">
              <a:spcBef>
                <a:spcPct val="0"/>
              </a:spcBef>
              <a:spcAft>
                <a:spcPts val="600"/>
              </a:spcAft>
              <a:buFontTx/>
              <a:buNone/>
            </a:pPr>
            <a:endParaRPr lang="ru-RU" alt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ru-RU" altLang="ru-RU" sz="2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 вступил </a:t>
            </a:r>
            <a:r>
              <a:rPr lang="ru-RU" altLang="ru-RU" sz="2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действие </a:t>
            </a:r>
            <a:r>
              <a:rPr lang="ru-RU" altLang="ru-RU" sz="2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altLang="ru-RU" sz="2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июля 2019 г.</a:t>
            </a:r>
            <a:r>
              <a:rPr lang="ru-RU" alt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ru-RU" altLang="ru-RU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 не распространяется на правила составления библиографических ссылок (ГОСТ Р 7.0.5-2008)</a:t>
            </a:r>
            <a:endParaRPr lang="ru-RU" altLang="ru-RU" sz="24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33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96654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idx="4294967295"/>
          </p:nvPr>
        </p:nvSpPr>
        <p:spPr>
          <a:xfrm>
            <a:off x="0" y="188913"/>
            <a:ext cx="8229600" cy="593725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Краткое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библиографическое описание – только обязательные элементы</a:t>
            </a:r>
          </a:p>
          <a:p>
            <a:pPr>
              <a:buFont typeface="Wingdings" panose="05000000000000000000" pitchFamily="2" charset="2"/>
              <a:buChar char="§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Расширенное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библиографическое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– обязательные</a:t>
            </a: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условно-обязательные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элементы </a:t>
            </a:r>
            <a:endPara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библиографическое описание –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обязательные, у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словно-обязательные и факультативные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ы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640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548680"/>
            <a:ext cx="864096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Полный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набор обязательных,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условно-обязательных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факультативных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элементов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приводят в описаниях для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государственных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библиографических указателей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библиотечных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каталогов, банков и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баз данных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библиотек,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центров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государственной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библиографии.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alt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Набор </a:t>
            </a:r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условно-обязательных </a:t>
            </a:r>
            <a:r>
              <a:rPr lang="ru-RU" alt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факультативных элементов </a:t>
            </a:r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 </a:t>
            </a:r>
            <a:r>
              <a:rPr lang="ru-RU" alt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библиографирующая</a:t>
            </a:r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организация (составитель БО). </a:t>
            </a:r>
          </a:p>
          <a:p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93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58618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изменения 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библиографическом описании 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ГОСТ Р 7.0.100-2018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78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Область </a:t>
            </a:r>
            <a:r>
              <a:rPr lang="ru-RU" sz="3100" b="1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заглавия и сведений об</a:t>
            </a:r>
            <a:br>
              <a:rPr lang="ru-RU" sz="3100" b="1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196752"/>
            <a:ext cx="8579296" cy="554461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 «Общее обозначение материала»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исключен.  Его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заменила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новая,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9-я область БО – Область вида содержания и средства доступа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0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[</a:t>
            </a:r>
            <a:r>
              <a:rPr lang="ru-RU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</a:t>
            </a:r>
            <a:r>
              <a:rPr lang="ru-RU" sz="20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b="1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Область </a:t>
            </a:r>
            <a:r>
              <a:rPr lang="ru-RU" sz="2000" b="1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заглавия и сведений </a:t>
            </a:r>
            <a:r>
              <a:rPr lang="ru-RU" sz="2000" b="1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ответственности) </a:t>
            </a:r>
          </a:p>
          <a:p>
            <a:pPr marL="0" indent="0">
              <a:buNone/>
            </a:pPr>
            <a:endParaRPr lang="ru-RU" sz="2000" b="1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– Текст : </a:t>
            </a:r>
            <a:r>
              <a:rPr lang="ru-RU" sz="20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непосредственный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(Область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вида содержания и средства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доступа)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Сведения, относящиеся к заглавию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стали условно-обязательными.</a:t>
            </a:r>
          </a:p>
          <a:p>
            <a:pPr marL="0" indent="0">
              <a:buNone/>
            </a:pP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экономико-фи­нан­со­вой деятельности нефтегазовых компаний </a:t>
            </a:r>
            <a:r>
              <a:rPr lang="ru-RU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учебное пособие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составлении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библиографического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описания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законодательных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нормативных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ресурсов в сведениях,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относящихся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заглавию,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приводят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обозначение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дату введения (принятия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сведения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ресурсе, вместо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которого введён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(принят) данный ресурс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внесении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изменений в часть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вторую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Налогового кодекса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</a:t>
            </a:r>
            <a:r>
              <a:rPr lang="ru-RU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Федеральный закон № </a:t>
            </a:r>
            <a:r>
              <a:rPr lang="ru-RU" sz="20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353-ФЗ </a:t>
            </a:r>
            <a:r>
              <a:rPr lang="ru-RU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принят Государственной </a:t>
            </a:r>
            <a:r>
              <a:rPr lang="ru-RU" sz="20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Думой 16 </a:t>
            </a:r>
            <a:r>
              <a:rPr lang="ru-RU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ноября 2017 года : одобрен </a:t>
            </a:r>
            <a:r>
              <a:rPr lang="ru-RU" sz="20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Советом Федерации </a:t>
            </a:r>
            <a:r>
              <a:rPr lang="ru-RU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 ноября 2017 года</a:t>
            </a:r>
            <a:endParaRPr lang="ru-RU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1215168" y="2261250"/>
            <a:ext cx="88916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315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dk1"/>
                </a:solidFill>
                <a:latin typeface="Constantia" panose="02030602050306030303" pitchFamily="18" charset="0"/>
                <a:cs typeface="Arial" panose="020B0604020202020204" pitchFamily="34" charset="0"/>
              </a:rPr>
              <a:t>Сведения об ответственности</a:t>
            </a:r>
            <a:endParaRPr lang="ru-RU" sz="2800" dirty="0">
              <a:latin typeface="Constantia" panose="02030602050306030303" pitchFamily="18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0728"/>
            <a:ext cx="8517632" cy="54006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2000" b="1" u="sng" dirty="0">
                <a:latin typeface="Constantia" panose="02030602050306030303" pitchFamily="18" charset="0"/>
                <a:cs typeface="Arial" panose="020B0604020202020204" pitchFamily="34" charset="0"/>
              </a:rPr>
              <a:t>Отменено «правило трёх</a:t>
            </a:r>
            <a:r>
              <a:rPr lang="ru-RU" sz="2000" b="1" u="sng" dirty="0" smtClean="0">
                <a:latin typeface="Constantia" panose="02030602050306030303" pitchFamily="18" charset="0"/>
                <a:cs typeface="Arial" panose="020B0604020202020204" pitchFamily="34" charset="0"/>
              </a:rPr>
              <a:t>». </a:t>
            </a:r>
            <a:r>
              <a:rPr lang="ru-RU" sz="2000" b="1" dirty="0">
                <a:latin typeface="Constantia" panose="02030602050306030303" pitchFamily="18" charset="0"/>
                <a:cs typeface="Arial" panose="020B0604020202020204" pitchFamily="34" charset="0"/>
              </a:rPr>
              <a:t>В описании могут быть </a:t>
            </a:r>
            <a:r>
              <a:rPr lang="ru-RU" sz="2000" b="1" dirty="0" smtClean="0">
                <a:latin typeface="Constantia" panose="02030602050306030303" pitchFamily="18" charset="0"/>
                <a:cs typeface="Arial" panose="020B0604020202020204" pitchFamily="34" charset="0"/>
              </a:rPr>
              <a:t>приведены сведения </a:t>
            </a:r>
            <a:r>
              <a:rPr lang="ru-RU" sz="2000" b="1" dirty="0">
                <a:latin typeface="Constantia" panose="02030602050306030303" pitchFamily="18" charset="0"/>
                <a:cs typeface="Arial" panose="020B0604020202020204" pitchFamily="34" charset="0"/>
              </a:rPr>
              <a:t>обо всех лицах и/или </a:t>
            </a:r>
            <a:r>
              <a:rPr lang="ru-RU" sz="2000" b="1" dirty="0" smtClean="0">
                <a:latin typeface="Constantia" panose="02030602050306030303" pitchFamily="18" charset="0"/>
                <a:cs typeface="Arial" panose="020B0604020202020204" pitchFamily="34" charset="0"/>
              </a:rPr>
              <a:t>организациях</a:t>
            </a:r>
            <a:r>
              <a:rPr lang="ru-RU" sz="2000" b="1" dirty="0">
                <a:latin typeface="Constantia" panose="02030602050306030303" pitchFamily="18" charset="0"/>
                <a:cs typeface="Arial" panose="020B0604020202020204" pitchFamily="34" charset="0"/>
              </a:rPr>
              <a:t>, указанных в источнике </a:t>
            </a:r>
            <a:r>
              <a:rPr lang="ru-RU" sz="2000" b="1" dirty="0" smtClean="0">
                <a:latin typeface="Constantia" panose="02030602050306030303" pitchFamily="18" charset="0"/>
                <a:cs typeface="Arial" panose="020B0604020202020204" pitchFamily="34" charset="0"/>
              </a:rPr>
              <a:t>информации.</a:t>
            </a:r>
          </a:p>
          <a:p>
            <a:pPr>
              <a:buFont typeface="Wingdings" panose="05000000000000000000" pitchFamily="2" charset="2"/>
              <a:buChar char="§"/>
            </a:pPr>
            <a:endParaRPr lang="ru-RU" altLang="ru-RU" sz="2000" b="1" dirty="0" smtClean="0">
              <a:latin typeface="Constantia" panose="02030602050306030303" pitchFamily="18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altLang="ru-RU" sz="2000" b="1" dirty="0" smtClean="0">
                <a:latin typeface="Constantia" panose="02030602050306030303" pitchFamily="18" charset="0"/>
                <a:cs typeface="Arial" panose="020B0604020202020204" pitchFamily="34" charset="0"/>
              </a:rPr>
              <a:t>Допускается </a:t>
            </a:r>
            <a:r>
              <a:rPr lang="ru-RU" altLang="ru-RU" sz="2000" b="1" dirty="0">
                <a:latin typeface="Constantia" panose="02030602050306030303" pitchFamily="18" charset="0"/>
                <a:cs typeface="Arial" panose="020B0604020202020204" pitchFamily="34" charset="0"/>
              </a:rPr>
              <a:t>сокращать количество приводимых сведений. В БО указывают:</a:t>
            </a:r>
          </a:p>
          <a:p>
            <a:pPr marL="0" indent="0" defTabSz="457200">
              <a:buFontTx/>
              <a:buNone/>
            </a:pPr>
            <a:r>
              <a:rPr lang="ru-RU" altLang="ru-RU" sz="2000" b="1" dirty="0" smtClean="0">
                <a:solidFill>
                  <a:srgbClr val="000099"/>
                </a:solidFill>
                <a:latin typeface="Constantia" panose="02030602050306030303" pitchFamily="18" charset="0"/>
                <a:cs typeface="Arial" panose="020B0604020202020204" pitchFamily="34" charset="0"/>
              </a:rPr>
              <a:t>      </a:t>
            </a:r>
            <a:r>
              <a:rPr lang="ru-RU" altLang="ru-RU" sz="2000" b="1" dirty="0">
                <a:latin typeface="Constantia" panose="02030602050306030303" pitchFamily="18" charset="0"/>
                <a:cs typeface="Arial" panose="020B0604020202020204" pitchFamily="34" charset="0"/>
              </a:rPr>
              <a:t>1) одного, двух, трёх или четырёх </a:t>
            </a:r>
            <a:r>
              <a:rPr lang="ru-RU" altLang="ru-RU" sz="2000" b="1" dirty="0" smtClean="0">
                <a:latin typeface="Constantia" panose="02030602050306030303" pitchFamily="18" charset="0"/>
                <a:cs typeface="Arial" panose="020B0604020202020204" pitchFamily="34" charset="0"/>
              </a:rPr>
              <a:t>авторов;</a:t>
            </a:r>
          </a:p>
          <a:p>
            <a:pPr marL="0" indent="0" defTabSz="457200">
              <a:buFontTx/>
              <a:buNone/>
            </a:pPr>
            <a:r>
              <a:rPr lang="ru-RU" altLang="ru-RU" sz="2000" b="1" dirty="0" smtClean="0">
                <a:latin typeface="Constantia" panose="02030602050306030303" pitchFamily="18" charset="0"/>
                <a:cs typeface="Arial" panose="020B0604020202020204" pitchFamily="34" charset="0"/>
              </a:rPr>
              <a:t>      2) п</a:t>
            </a:r>
            <a:r>
              <a:rPr lang="ru-RU" sz="2000" b="1" dirty="0" smtClean="0">
                <a:latin typeface="Constantia" panose="02030602050306030303" pitchFamily="18" charset="0"/>
                <a:cs typeface="Arial" panose="020B0604020202020204" pitchFamily="34" charset="0"/>
              </a:rPr>
              <a:t>ри </a:t>
            </a:r>
            <a:r>
              <a:rPr lang="ru-RU" sz="2000" b="1" dirty="0">
                <a:latin typeface="Constantia" panose="02030602050306030303" pitchFamily="18" charset="0"/>
                <a:cs typeface="Arial" panose="020B0604020202020204" pitchFamily="34" charset="0"/>
              </a:rPr>
              <a:t>наличии информации о </a:t>
            </a:r>
            <a:r>
              <a:rPr lang="ru-RU" sz="2000" b="1" dirty="0" smtClean="0">
                <a:latin typeface="Constantia" panose="02030602050306030303" pitchFamily="18" charset="0"/>
                <a:cs typeface="Arial" panose="020B0604020202020204" pitchFamily="34" charset="0"/>
              </a:rPr>
              <a:t>пяти и </a:t>
            </a:r>
            <a:r>
              <a:rPr lang="ru-RU" sz="2000" b="1" dirty="0">
                <a:latin typeface="Constantia" panose="02030602050306030303" pitchFamily="18" charset="0"/>
                <a:cs typeface="Arial" panose="020B0604020202020204" pitchFamily="34" charset="0"/>
              </a:rPr>
              <a:t>более авторах приводят </a:t>
            </a:r>
            <a:r>
              <a:rPr lang="ru-RU" sz="2000" b="1" dirty="0" smtClean="0">
                <a:latin typeface="Constantia" panose="02030602050306030303" pitchFamily="18" charset="0"/>
                <a:cs typeface="Arial" panose="020B0604020202020204" pitchFamily="34" charset="0"/>
              </a:rPr>
              <a:t>         имена первых </a:t>
            </a:r>
            <a:r>
              <a:rPr lang="ru-RU" sz="2000" b="1" dirty="0">
                <a:latin typeface="Constantia" panose="02030602050306030303" pitchFamily="18" charset="0"/>
                <a:cs typeface="Arial" panose="020B0604020202020204" pitchFamily="34" charset="0"/>
              </a:rPr>
              <a:t>трёх и в квадратных </a:t>
            </a:r>
            <a:r>
              <a:rPr lang="ru-RU" sz="2000" b="1" dirty="0" smtClean="0">
                <a:latin typeface="Constantia" panose="02030602050306030303" pitchFamily="18" charset="0"/>
                <a:cs typeface="Arial" panose="020B0604020202020204" pitchFamily="34" charset="0"/>
              </a:rPr>
              <a:t>скобках сокращение [</a:t>
            </a:r>
            <a:r>
              <a:rPr lang="ru-RU" sz="2000" b="1" dirty="0">
                <a:latin typeface="Constantia" panose="02030602050306030303" pitchFamily="18" charset="0"/>
                <a:cs typeface="Arial" panose="020B0604020202020204" pitchFamily="34" charset="0"/>
              </a:rPr>
              <a:t>и др</a:t>
            </a:r>
            <a:r>
              <a:rPr lang="ru-RU" sz="2000" b="1" dirty="0" smtClean="0">
                <a:latin typeface="Constantia" panose="02030602050306030303" pitchFamily="18" charset="0"/>
                <a:cs typeface="Arial" panose="020B0604020202020204" pitchFamily="34" charset="0"/>
              </a:rPr>
              <a:t>.]</a:t>
            </a:r>
          </a:p>
          <a:p>
            <a:pPr marL="0" indent="0">
              <a:buNone/>
            </a:pPr>
            <a:r>
              <a:rPr lang="ru-RU" sz="2000" b="1" i="1" dirty="0" smtClean="0">
                <a:solidFill>
                  <a:srgbClr val="0070C0"/>
                </a:solidFill>
                <a:latin typeface="Constantia" panose="02030602050306030303" pitchFamily="18" charset="0"/>
                <a:cs typeface="Arial" panose="020B0604020202020204" pitchFamily="34" charset="0"/>
              </a:rPr>
              <a:t>/ </a:t>
            </a:r>
            <a:r>
              <a:rPr lang="ru-RU" sz="2000" b="1" i="1" dirty="0">
                <a:solidFill>
                  <a:srgbClr val="0070C0"/>
                </a:solidFill>
                <a:latin typeface="Constantia" panose="02030602050306030303" pitchFamily="18" charset="0"/>
                <a:cs typeface="Arial" panose="020B0604020202020204" pitchFamily="34" charset="0"/>
              </a:rPr>
              <a:t>Даниил Хармс</a:t>
            </a:r>
          </a:p>
          <a:p>
            <a:pPr marL="0" indent="0">
              <a:buNone/>
            </a:pPr>
            <a:r>
              <a:rPr lang="ru-RU" sz="2000" b="1" i="1" dirty="0">
                <a:solidFill>
                  <a:srgbClr val="0070C0"/>
                </a:solidFill>
                <a:latin typeface="Constantia" panose="02030602050306030303" pitchFamily="18" charset="0"/>
                <a:cs typeface="Arial" panose="020B0604020202020204" pitchFamily="34" charset="0"/>
              </a:rPr>
              <a:t>/ А.В. Федоров, О.А. Ардашева</a:t>
            </a:r>
          </a:p>
          <a:p>
            <a:pPr marL="0" indent="0">
              <a:buNone/>
            </a:pPr>
            <a:r>
              <a:rPr lang="ru-RU" sz="2000" b="1" i="1" dirty="0">
                <a:solidFill>
                  <a:srgbClr val="0070C0"/>
                </a:solidFill>
                <a:latin typeface="Constantia" panose="02030602050306030303" pitchFamily="18" charset="0"/>
                <a:cs typeface="Arial" panose="020B0604020202020204" pitchFamily="34" charset="0"/>
              </a:rPr>
              <a:t>/ Меркулов П.А., </a:t>
            </a:r>
            <a:r>
              <a:rPr lang="ru-RU" sz="2000" b="1" i="1" dirty="0" err="1">
                <a:solidFill>
                  <a:srgbClr val="0070C0"/>
                </a:solidFill>
                <a:latin typeface="Constantia" panose="02030602050306030303" pitchFamily="18" charset="0"/>
                <a:cs typeface="Arial" panose="020B0604020202020204" pitchFamily="34" charset="0"/>
              </a:rPr>
              <a:t>Цыбаков</a:t>
            </a:r>
            <a:r>
              <a:rPr lang="ru-RU" sz="2000" b="1" i="1" dirty="0">
                <a:solidFill>
                  <a:srgbClr val="0070C0"/>
                </a:solidFill>
                <a:latin typeface="Constantia" panose="02030602050306030303" pitchFamily="18" charset="0"/>
                <a:cs typeface="Arial" panose="020B0604020202020204" pitchFamily="34" charset="0"/>
              </a:rPr>
              <a:t> Д.Л</a:t>
            </a:r>
            <a:r>
              <a:rPr lang="ru-RU" sz="2000" b="1" i="1" dirty="0" smtClean="0">
                <a:solidFill>
                  <a:srgbClr val="0070C0"/>
                </a:solidFill>
                <a:latin typeface="Constantia" panose="02030602050306030303" pitchFamily="18" charset="0"/>
                <a:cs typeface="Arial" panose="020B0604020202020204" pitchFamily="34" charset="0"/>
              </a:rPr>
              <a:t>., Феклистов </a:t>
            </a:r>
            <a:r>
              <a:rPr lang="ru-RU" sz="2000" b="1" i="1" dirty="0">
                <a:solidFill>
                  <a:srgbClr val="0070C0"/>
                </a:solidFill>
                <a:latin typeface="Constantia" panose="02030602050306030303" pitchFamily="18" charset="0"/>
                <a:cs typeface="Arial" panose="020B0604020202020204" pitchFamily="34" charset="0"/>
              </a:rPr>
              <a:t>М.В.</a:t>
            </a:r>
          </a:p>
          <a:p>
            <a:pPr marL="0" indent="0">
              <a:buNone/>
            </a:pPr>
            <a:r>
              <a:rPr lang="ru-RU" sz="2000" b="1" i="1" dirty="0">
                <a:solidFill>
                  <a:srgbClr val="0070C0"/>
                </a:solidFill>
                <a:latin typeface="Constantia" panose="02030602050306030303" pitchFamily="18" charset="0"/>
                <a:cs typeface="Arial" panose="020B0604020202020204" pitchFamily="34" charset="0"/>
              </a:rPr>
              <a:t>/ Е.Г. Яскин, И. П. Бойко, А.В. </a:t>
            </a:r>
            <a:r>
              <a:rPr lang="ru-RU" sz="2000" b="1" i="1" dirty="0" smtClean="0">
                <a:solidFill>
                  <a:srgbClr val="0070C0"/>
                </a:solidFill>
                <a:latin typeface="Constantia" panose="02030602050306030303" pitchFamily="18" charset="0"/>
                <a:cs typeface="Arial" panose="020B0604020202020204" pitchFamily="34" charset="0"/>
              </a:rPr>
              <a:t>Снегирева</a:t>
            </a:r>
            <a:r>
              <a:rPr lang="ru-RU" sz="2000" b="1" i="1" dirty="0">
                <a:solidFill>
                  <a:srgbClr val="0070C0"/>
                </a:solidFill>
                <a:latin typeface="Constantia" panose="02030602050306030303" pitchFamily="18" charset="0"/>
                <a:cs typeface="Arial" panose="020B0604020202020204" pitchFamily="34" charset="0"/>
              </a:rPr>
              <a:t>, Г. И. </a:t>
            </a:r>
            <a:r>
              <a:rPr lang="ru-RU" sz="2000" b="1" i="1" dirty="0" err="1">
                <a:solidFill>
                  <a:srgbClr val="0070C0"/>
                </a:solidFill>
                <a:latin typeface="Constantia" panose="02030602050306030303" pitchFamily="18" charset="0"/>
                <a:cs typeface="Arial" panose="020B0604020202020204" pitchFamily="34" charset="0"/>
              </a:rPr>
              <a:t>Каторгина</a:t>
            </a:r>
            <a:endParaRPr lang="ru-RU" sz="2000" b="1" i="1" dirty="0">
              <a:solidFill>
                <a:srgbClr val="0070C0"/>
              </a:solidFill>
              <a:latin typeface="Constantia" panose="02030602050306030303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000" b="1" i="1" dirty="0">
                <a:solidFill>
                  <a:srgbClr val="0070C0"/>
                </a:solidFill>
                <a:latin typeface="Constantia" panose="02030602050306030303" pitchFamily="18" charset="0"/>
                <a:cs typeface="Arial" panose="020B0604020202020204" pitchFamily="34" charset="0"/>
              </a:rPr>
              <a:t>/ А.В. Мельников, В.А. Степанов</a:t>
            </a:r>
            <a:r>
              <a:rPr lang="ru-RU" sz="2000" b="1" i="1" dirty="0" smtClean="0">
                <a:solidFill>
                  <a:srgbClr val="0070C0"/>
                </a:solidFill>
                <a:latin typeface="Constantia" panose="02030602050306030303" pitchFamily="18" charset="0"/>
                <a:cs typeface="Arial" panose="020B0604020202020204" pitchFamily="34" charset="0"/>
              </a:rPr>
              <a:t>, А.С</a:t>
            </a:r>
            <a:r>
              <a:rPr lang="ru-RU" sz="2000" b="1" i="1" dirty="0">
                <a:solidFill>
                  <a:srgbClr val="0070C0"/>
                </a:solidFill>
                <a:latin typeface="Constantia" panose="02030602050306030303" pitchFamily="18" charset="0"/>
                <a:cs typeface="Arial" panose="020B0604020202020204" pitchFamily="34" charset="0"/>
              </a:rPr>
              <a:t>. </a:t>
            </a:r>
            <a:r>
              <a:rPr lang="ru-RU" sz="2000" b="1" i="1" dirty="0" err="1">
                <a:solidFill>
                  <a:srgbClr val="0070C0"/>
                </a:solidFill>
                <a:latin typeface="Constantia" panose="02030602050306030303" pitchFamily="18" charset="0"/>
                <a:cs typeface="Arial" panose="020B0604020202020204" pitchFamily="34" charset="0"/>
              </a:rPr>
              <a:t>Вах</a:t>
            </a:r>
            <a:r>
              <a:rPr lang="ru-RU" sz="2000" b="1" i="1" dirty="0">
                <a:solidFill>
                  <a:srgbClr val="0070C0"/>
                </a:solidFill>
                <a:latin typeface="Constantia" panose="02030602050306030303" pitchFamily="18" charset="0"/>
                <a:cs typeface="Arial" panose="020B0604020202020204" pitchFamily="34" charset="0"/>
              </a:rPr>
              <a:t> [и др.]</a:t>
            </a:r>
            <a:endParaRPr lang="ru-RU" altLang="ru-RU" sz="2000" b="1" dirty="0">
              <a:solidFill>
                <a:srgbClr val="0070C0"/>
              </a:solidFill>
              <a:latin typeface="Constantia" panose="02030602050306030303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2000" b="1" dirty="0">
              <a:solidFill>
                <a:srgbClr val="0070C0"/>
              </a:solidFill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71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764704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dk1"/>
                </a:solidFill>
                <a:latin typeface="Constantia" panose="02030602050306030303" pitchFamily="18" charset="0"/>
                <a:cs typeface="Arial" panose="020B0604020202020204" pitchFamily="34" charset="0"/>
              </a:rPr>
              <a:t>Сведения об </a:t>
            </a:r>
            <a:r>
              <a:rPr lang="ru-RU" sz="2800" b="1" dirty="0" smtClean="0">
                <a:solidFill>
                  <a:schemeClr val="dk1"/>
                </a:solidFill>
                <a:latin typeface="Constantia" panose="02030602050306030303" pitchFamily="18" charset="0"/>
                <a:cs typeface="Arial" panose="020B0604020202020204" pitchFamily="34" charset="0"/>
              </a:rPr>
              <a:t>ответственности (сравнение)</a:t>
            </a:r>
            <a:endParaRPr lang="ru-RU" sz="2800" dirty="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3891658"/>
              </p:ext>
            </p:extLst>
          </p:nvPr>
        </p:nvGraphicFramePr>
        <p:xfrm>
          <a:off x="457200" y="712634"/>
          <a:ext cx="8229600" cy="603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1211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ГОСТ  7.1-2003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ГОСТ Р 7.0.100-2018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734377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8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один автор: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800" b="1" i="1" dirty="0" smtClean="0">
                          <a:solidFill>
                            <a:srgbClr val="0070C0"/>
                          </a:solidFill>
                          <a:latin typeface="Constantia" panose="02030602050306030303" pitchFamily="18" charset="0"/>
                          <a:cs typeface="Arial" panose="020B0604020202020204" pitchFamily="34" charset="0"/>
                        </a:rPr>
                        <a:t>/ Даниил Хармс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8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один автор: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>
                          <a:solidFill>
                            <a:srgbClr val="0070C0"/>
                          </a:solidFill>
                          <a:latin typeface="Constantia" panose="02030602050306030303" pitchFamily="18" charset="0"/>
                          <a:cs typeface="Arial" panose="020B0604020202020204" pitchFamily="34" charset="0"/>
                        </a:rPr>
                        <a:t>/ Даниил Хармс</a:t>
                      </a:r>
                      <a:endParaRPr lang="ru-RU" dirty="0"/>
                    </a:p>
                  </a:txBody>
                  <a:tcPr/>
                </a:tc>
              </a:tr>
              <a:tr h="756081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8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два автора: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>
                          <a:solidFill>
                            <a:srgbClr val="0070C0"/>
                          </a:solidFill>
                          <a:latin typeface="Constantia" panose="02030602050306030303" pitchFamily="18" charset="0"/>
                          <a:cs typeface="Arial" panose="020B0604020202020204" pitchFamily="34" charset="0"/>
                        </a:rPr>
                        <a:t>/ А.В. Федоров, О.А. Ардашева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8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два автора: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800" b="1" i="1" dirty="0" smtClean="0">
                          <a:solidFill>
                            <a:srgbClr val="0070C0"/>
                          </a:solidFill>
                          <a:latin typeface="Constantia" panose="02030602050306030303" pitchFamily="18" charset="0"/>
                          <a:cs typeface="Arial" panose="020B0604020202020204" pitchFamily="34" charset="0"/>
                        </a:rPr>
                        <a:t>/ А.В. Федоров, О.А. Ардашева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ru-RU" dirty="0"/>
                    </a:p>
                  </a:txBody>
                  <a:tcPr/>
                </a:tc>
              </a:tr>
              <a:tr h="92180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8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три автора: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>
                          <a:solidFill>
                            <a:srgbClr val="0070C0"/>
                          </a:solidFill>
                          <a:latin typeface="Constantia" panose="02030602050306030303" pitchFamily="18" charset="0"/>
                          <a:cs typeface="Arial" panose="020B0604020202020204" pitchFamily="34" charset="0"/>
                        </a:rPr>
                        <a:t>/ Меркулов П.А., </a:t>
                      </a:r>
                      <a:r>
                        <a:rPr lang="ru-RU" sz="1800" b="1" i="1" dirty="0" err="1" smtClean="0">
                          <a:solidFill>
                            <a:srgbClr val="0070C0"/>
                          </a:solidFill>
                          <a:latin typeface="Constantia" panose="02030602050306030303" pitchFamily="18" charset="0"/>
                          <a:cs typeface="Arial" panose="020B0604020202020204" pitchFamily="34" charset="0"/>
                        </a:rPr>
                        <a:t>Цыбаков</a:t>
                      </a:r>
                      <a:r>
                        <a:rPr lang="ru-RU" sz="1800" b="1" i="1" dirty="0" smtClean="0">
                          <a:solidFill>
                            <a:srgbClr val="0070C0"/>
                          </a:solidFill>
                          <a:latin typeface="Constantia" panose="02030602050306030303" pitchFamily="18" charset="0"/>
                          <a:cs typeface="Arial" panose="020B0604020202020204" pitchFamily="34" charset="0"/>
                        </a:rPr>
                        <a:t> Д.Л., Феклистов М.В.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8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три автора: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>
                          <a:solidFill>
                            <a:srgbClr val="0070C0"/>
                          </a:solidFill>
                          <a:latin typeface="Constantia" panose="02030602050306030303" pitchFamily="18" charset="0"/>
                          <a:cs typeface="Arial" panose="020B0604020202020204" pitchFamily="34" charset="0"/>
                        </a:rPr>
                        <a:t>/ Меркулов П.А., </a:t>
                      </a:r>
                      <a:r>
                        <a:rPr lang="ru-RU" sz="1800" b="1" i="1" dirty="0" err="1" smtClean="0">
                          <a:solidFill>
                            <a:srgbClr val="0070C0"/>
                          </a:solidFill>
                          <a:latin typeface="Constantia" panose="02030602050306030303" pitchFamily="18" charset="0"/>
                          <a:cs typeface="Arial" panose="020B0604020202020204" pitchFamily="34" charset="0"/>
                        </a:rPr>
                        <a:t>Цыбаков</a:t>
                      </a:r>
                      <a:r>
                        <a:rPr lang="ru-RU" sz="1800" b="1" i="1" dirty="0" smtClean="0">
                          <a:solidFill>
                            <a:srgbClr val="0070C0"/>
                          </a:solidFill>
                          <a:latin typeface="Constantia" panose="02030602050306030303" pitchFamily="18" charset="0"/>
                          <a:cs typeface="Arial" panose="020B0604020202020204" pitchFamily="34" charset="0"/>
                        </a:rPr>
                        <a:t> Д.Л., Феклистов М.В.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957217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8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четыре автора: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>
                          <a:solidFill>
                            <a:srgbClr val="0070C0"/>
                          </a:solidFill>
                          <a:latin typeface="Constantia" panose="02030602050306030303" pitchFamily="18" charset="0"/>
                          <a:cs typeface="Arial" panose="020B0604020202020204" pitchFamily="34" charset="0"/>
                        </a:rPr>
                        <a:t>/ Е.Г. Яскин [и др.]</a:t>
                      </a:r>
                      <a:endParaRPr lang="ru-RU" altLang="ru-RU" sz="1800" b="1" dirty="0" smtClean="0">
                        <a:solidFill>
                          <a:srgbClr val="0070C0"/>
                        </a:solidFill>
                        <a:latin typeface="Constantia" panose="02030602050306030303" pitchFamily="18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8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четыре автора: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>
                          <a:solidFill>
                            <a:srgbClr val="0070C0"/>
                          </a:solidFill>
                          <a:latin typeface="Constantia" panose="02030602050306030303" pitchFamily="18" charset="0"/>
                          <a:cs typeface="Arial" panose="020B0604020202020204" pitchFamily="34" charset="0"/>
                        </a:rPr>
                        <a:t>/ Е.Г. Яскин, И. П. Бойко, А.В. Снегирева, Г. И. </a:t>
                      </a:r>
                      <a:r>
                        <a:rPr lang="ru-RU" sz="1800" b="1" i="1" dirty="0" err="1" smtClean="0">
                          <a:solidFill>
                            <a:srgbClr val="0070C0"/>
                          </a:solidFill>
                          <a:latin typeface="Constantia" panose="02030602050306030303" pitchFamily="18" charset="0"/>
                          <a:cs typeface="Arial" panose="020B0604020202020204" pitchFamily="34" charset="0"/>
                        </a:rPr>
                        <a:t>Каторгина</a:t>
                      </a:r>
                      <a:endParaRPr lang="ru-RU" sz="1800" b="1" i="1" dirty="0" smtClean="0">
                        <a:solidFill>
                          <a:srgbClr val="0070C0"/>
                        </a:solidFill>
                        <a:latin typeface="Constantia" panose="02030602050306030303" pitchFamily="18" charset="0"/>
                        <a:cs typeface="Arial" panose="020B0604020202020204" pitchFamily="34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920625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8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пять авторов и более: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u="none" strike="noStrike" kern="1200" baseline="0" dirty="0" smtClean="0">
                          <a:solidFill>
                            <a:srgbClr val="0070C0"/>
                          </a:solidFill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А.В. Мельников  </a:t>
                      </a:r>
                      <a:r>
                        <a:rPr lang="ru-RU" sz="1800" b="1" i="1" dirty="0" smtClean="0">
                          <a:solidFill>
                            <a:srgbClr val="0070C0"/>
                          </a:solidFill>
                          <a:latin typeface="Constantia" panose="02030602050306030303" pitchFamily="18" charset="0"/>
                          <a:cs typeface="Arial" panose="020B0604020202020204" pitchFamily="34" charset="0"/>
                        </a:rPr>
                        <a:t>[и др.]</a:t>
                      </a:r>
                      <a:endParaRPr lang="ru-RU" altLang="ru-RU" sz="1800" b="1" dirty="0" smtClean="0">
                        <a:solidFill>
                          <a:srgbClr val="0070C0"/>
                        </a:solidFill>
                        <a:latin typeface="Constantia" panose="02030602050306030303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8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пять авторов и более:</a:t>
                      </a:r>
                    </a:p>
                    <a:p>
                      <a:r>
                        <a:rPr lang="ru-RU" sz="1800" b="1" i="1" u="none" strike="noStrike" kern="1200" baseline="0" dirty="0" smtClean="0">
                          <a:solidFill>
                            <a:srgbClr val="0070C0"/>
                          </a:solidFill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/ А.В. Мельников, В.А. Степанов,</a:t>
                      </a:r>
                    </a:p>
                    <a:p>
                      <a:r>
                        <a:rPr lang="ru-RU" sz="1800" b="1" i="1" u="none" strike="noStrike" kern="1200" baseline="0" dirty="0" smtClean="0">
                          <a:solidFill>
                            <a:srgbClr val="0070C0"/>
                          </a:solidFill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А.С. </a:t>
                      </a:r>
                      <a:r>
                        <a:rPr lang="ru-RU" sz="1800" b="1" i="1" u="none" strike="noStrike" kern="1200" baseline="0" dirty="0" err="1" smtClean="0">
                          <a:solidFill>
                            <a:srgbClr val="0070C0"/>
                          </a:solidFill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Вах</a:t>
                      </a:r>
                      <a:r>
                        <a:rPr lang="ru-RU" sz="1800" b="1" i="1" u="none" strike="noStrike" kern="1200" baseline="0" dirty="0" smtClean="0">
                          <a:solidFill>
                            <a:srgbClr val="0070C0"/>
                          </a:solidFill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 [и др.]</a:t>
                      </a:r>
                      <a:endParaRPr lang="ru-RU" sz="1800" b="1" i="1" dirty="0" smtClean="0">
                        <a:solidFill>
                          <a:srgbClr val="0070C0"/>
                        </a:solidFill>
                        <a:latin typeface="Constantia" panose="020306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001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об ответственности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Допускается указывать: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одной или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двух организаций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наличии информации о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трёх и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организациях приводят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первой и в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квадратных скобках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сокращение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др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.]: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ru-RU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 менеджмента, </a:t>
            </a:r>
            <a:r>
              <a:rPr lang="ru-RU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маркетинга </a:t>
            </a:r>
            <a:r>
              <a:rPr lang="ru-RU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финансов;</a:t>
            </a:r>
            <a:endParaRPr lang="ru-RU" sz="24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/ </a:t>
            </a:r>
            <a:r>
              <a:rPr lang="ru-RU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образования и </a:t>
            </a:r>
            <a:r>
              <a:rPr lang="ru-RU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науки </a:t>
            </a:r>
            <a:r>
              <a:rPr lang="ru-RU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</a:t>
            </a:r>
            <a:r>
              <a:rPr lang="ru-RU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Чайковский государственный институт </a:t>
            </a:r>
            <a:r>
              <a:rPr lang="ru-RU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физической культуры, Российский экономический </a:t>
            </a:r>
            <a:r>
              <a:rPr lang="ru-RU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университет имени Г.В. </a:t>
            </a:r>
            <a:r>
              <a:rPr lang="ru-RU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Плеханова;</a:t>
            </a:r>
            <a:endParaRPr lang="ru-RU" sz="24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ru-RU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Благотворительный </a:t>
            </a:r>
            <a:r>
              <a:rPr lang="ru-RU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фонд В</a:t>
            </a:r>
            <a:r>
              <a:rPr lang="ru-RU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Потанина [и др.]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87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 defTabSz="457200"/>
            <a:r>
              <a:rPr lang="ru-RU" altLang="ru-RU" b="1" u="sng" dirty="0" smtClean="0">
                <a:solidFill>
                  <a:srgbClr val="660066"/>
                </a:solidFill>
              </a:rPr>
              <a:t/>
            </a:r>
            <a:br>
              <a:rPr lang="ru-RU" altLang="ru-RU" b="1" u="sng" dirty="0" smtClean="0">
                <a:solidFill>
                  <a:srgbClr val="660066"/>
                </a:solidFill>
              </a:rPr>
            </a:br>
            <a:r>
              <a:rPr lang="ru-RU" alt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Специфическая область материала </a:t>
            </a:r>
            <a:r>
              <a:rPr lang="ru-RU" alt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вида ресурса</a:t>
            </a:r>
            <a:r>
              <a:rPr lang="ru-RU" alt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4000" u="sng" dirty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4000" u="sng" dirty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defTabSz="457200">
              <a:buFontTx/>
              <a:buNone/>
            </a:pPr>
            <a:r>
              <a:rPr lang="ru-RU" alt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</a:t>
            </a:r>
            <a:r>
              <a:rPr lang="ru-RU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defTabSz="457200">
              <a:buFont typeface="Wingdings" panose="05000000000000000000" pitchFamily="2" charset="2"/>
              <a:buChar char="§"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математические данные, например, сведения о  масштабе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(для картографических   ресурсов);</a:t>
            </a:r>
          </a:p>
          <a:p>
            <a:pPr defTabSz="457200">
              <a:buFont typeface="Wingdings" panose="05000000000000000000" pitchFamily="2" charset="2"/>
              <a:buChar char="§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</a:t>
            </a: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форме изложения нотного текста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(для нотных ресурсов);</a:t>
            </a:r>
          </a:p>
          <a:p>
            <a:pPr defTabSz="457200">
              <a:buFont typeface="Wingdings" panose="05000000000000000000" pitchFamily="2" charset="2"/>
              <a:buChar char="§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</a:t>
            </a: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нумерации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(для сериальных </a:t>
            </a:r>
            <a:r>
              <a:rPr lang="ru-RU" alt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ресурсов).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86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Область примечания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54620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электронных локальных 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ресурсов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обязательным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примечание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источнике основного заглавия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условно-обязательным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примечание 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системных требованиях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– </a:t>
            </a:r>
            <a:r>
              <a:rPr lang="ru-RU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Загл</a:t>
            </a:r>
            <a:r>
              <a:rPr lang="ru-RU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 </a:t>
            </a:r>
            <a:r>
              <a:rPr lang="ru-RU" b="1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этикетки </a:t>
            </a:r>
            <a:r>
              <a:rPr lang="ru-RU" b="1" i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видеодиска.</a:t>
            </a:r>
            <a:endParaRPr lang="ru-RU" b="1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Систем. требования: 8 </a:t>
            </a:r>
            <a:r>
              <a:rPr lang="ru-RU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Gb</a:t>
            </a:r>
            <a:r>
              <a:rPr lang="ru-RU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RAM ;</a:t>
            </a:r>
          </a:p>
          <a:p>
            <a:pPr marL="0" indent="0">
              <a:buNone/>
            </a:pPr>
            <a:r>
              <a:rPr lang="ru-RU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Windows</a:t>
            </a:r>
            <a:r>
              <a:rPr lang="ru-RU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; видеокарта с 4 </a:t>
            </a:r>
            <a:r>
              <a:rPr lang="ru-RU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Gb</a:t>
            </a:r>
            <a:r>
              <a:rPr lang="ru-RU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RAM, 40</a:t>
            </a:r>
          </a:p>
          <a:p>
            <a:pPr marL="0" indent="0">
              <a:buNone/>
            </a:pPr>
            <a:r>
              <a:rPr lang="ru-RU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Gb</a:t>
            </a:r>
            <a:r>
              <a:rPr lang="ru-RU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свобод. пространства на жест.</a:t>
            </a:r>
          </a:p>
          <a:p>
            <a:pPr marL="0" indent="0">
              <a:buNone/>
            </a:pPr>
            <a:r>
              <a:rPr lang="ru-RU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диске. – </a:t>
            </a:r>
            <a:r>
              <a:rPr lang="ru-RU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Загл</a:t>
            </a:r>
            <a:r>
              <a:rPr lang="ru-RU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 титул. </a:t>
            </a:r>
            <a:r>
              <a:rPr lang="ru-RU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экрана.</a:t>
            </a:r>
            <a:endParaRPr lang="ru-RU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013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ru-RU" altLang="ru-RU" sz="3200" b="1" u="sng" dirty="0" smtClean="0">
                <a:solidFill>
                  <a:srgbClr val="000099"/>
                </a:solidFill>
                <a:latin typeface="Times New Roman" pitchFamily="18" charset="0"/>
              </a:rPr>
              <a:t/>
            </a:r>
            <a:br>
              <a:rPr lang="ru-RU" altLang="ru-RU" sz="3200" b="1" u="sng" dirty="0" smtClean="0">
                <a:solidFill>
                  <a:srgbClr val="000099"/>
                </a:solidFill>
                <a:latin typeface="Times New Roman" pitchFamily="18" charset="0"/>
              </a:rPr>
            </a:br>
            <a:r>
              <a:rPr lang="ru-RU" alt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altLang="ru-RU" sz="31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электронных ресурсов сетевого </a:t>
            </a:r>
            <a:r>
              <a:rPr lang="ru-RU" altLang="ru-RU" sz="31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распространения </a:t>
            </a:r>
            <a:r>
              <a:rPr lang="ru-RU" altLang="ru-RU" sz="3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указывают:</a:t>
            </a:r>
            <a:br>
              <a:rPr lang="ru-RU" altLang="ru-RU" sz="3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446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электронный адрес ресурса в сети «Интернет»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приводят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аббревиа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туры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URL (Uniform Resource Locator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После электронного адреса в круглых скобках указывают сведения о дате обращения к ресурсу (</a:t>
            </a:r>
            <a:r>
              <a:rPr lang="ru-RU" alt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обязательный элемент</a:t>
            </a: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marL="0" indent="0">
              <a:buNone/>
            </a:pPr>
            <a:r>
              <a:rPr lang="ru-RU" altLang="ru-RU" sz="20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URL: http://www.rba.ru (дата обращения: 14.04.2018</a:t>
            </a:r>
            <a:r>
              <a:rPr lang="ru-RU" altLang="ru-RU" sz="20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статей в электронных журналах указывают дату публикации (вместо даты обращения):</a:t>
            </a:r>
          </a:p>
          <a:p>
            <a:pPr marL="0" indent="0">
              <a:buNone/>
            </a:pPr>
            <a:r>
              <a:rPr lang="ru-RU" altLang="ru-RU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– URL: http://www.nilc.ru/journal/. – Дата публикации: 21.04.2017</a:t>
            </a:r>
            <a:endParaRPr lang="ru-RU" altLang="ru-RU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режим доступа (теперь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означает название сети, право, характер доступа)</a:t>
            </a: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alt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(условно-обязательный </a:t>
            </a:r>
            <a:r>
              <a:rPr lang="ru-RU" alt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элемент):</a:t>
            </a:r>
          </a:p>
          <a:p>
            <a:pPr marL="0" indent="0">
              <a:buNone/>
            </a:pPr>
            <a:r>
              <a:rPr lang="ru-RU" altLang="ru-RU" sz="20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Режим доступа: сеть </a:t>
            </a:r>
            <a:r>
              <a:rPr lang="ru-RU" altLang="ru-RU" sz="20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RUNNet</a:t>
            </a:r>
            <a:endParaRPr lang="ru-RU" altLang="ru-RU" sz="20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ru-RU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– Режим доступа: по подписке</a:t>
            </a:r>
          </a:p>
          <a:p>
            <a:pPr marL="0" indent="0">
              <a:buNone/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об </a:t>
            </a: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обновлении </a:t>
            </a:r>
            <a:r>
              <a:rPr lang="ru-RU" alt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alt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условно</a:t>
            </a: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alt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обязательный элемент):</a:t>
            </a:r>
          </a:p>
          <a:p>
            <a:pPr marL="0" indent="0">
              <a:buNone/>
            </a:pPr>
            <a:r>
              <a:rPr lang="ru-RU" altLang="ru-RU" sz="20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alt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Обновляется в течение суток</a:t>
            </a:r>
          </a:p>
          <a:p>
            <a:pPr marL="0" indent="0">
              <a:buNone/>
            </a:pPr>
            <a:r>
              <a:rPr lang="ru-RU" altLang="ru-RU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– Дата обновления: 2014 г. к 250-летию музея</a:t>
            </a:r>
          </a:p>
          <a:p>
            <a:pPr marL="0" indent="0">
              <a:buNone/>
            </a:pPr>
            <a:r>
              <a:rPr lang="ru-RU" altLang="ru-RU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– Дата пересмотра: 10.01.2018</a:t>
            </a:r>
          </a:p>
          <a:p>
            <a:pPr marL="0" indent="0">
              <a:buNone/>
            </a:pPr>
            <a:endParaRPr lang="ru-RU" altLang="ru-RU" sz="20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62332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разработки стандарта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251520" y="1124744"/>
            <a:ext cx="8712968" cy="500141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Целью разработки стандарта является унификация библиографического описания всех видов информационных ресурсов в соответствии с международными правилами, обеспечение совместимости данных и унификации процессов обмена на национальном и международном уровнях.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 разработан на основе консолидированного издания Международного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стандартного библиографического описания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Standard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Bibliographic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Description, ISBD, 2011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г.) Международные правила адаптированы к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отечественной практике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библиографирования.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разработке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ГОСТ 7.1–2003 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делался акцент в первую очередь на текстовые документы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С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эпохой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цифровизации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появились новые требования к представлению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 в </a:t>
            </a:r>
            <a:r>
              <a:rPr lang="ru-RU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машиночитаемой форме,</a:t>
            </a:r>
            <a:r>
              <a:rPr 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потребовало пересмотра всех элементов библиографической записи.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9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Область идентификатора ресурса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условий доступности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Autofit/>
          </a:bodyPr>
          <a:lstStyle/>
          <a:p>
            <a:pPr marL="0" indent="0" algn="ctr">
              <a:buNone/>
              <a:defRPr/>
            </a:pPr>
            <a:r>
              <a:rPr lang="ru-RU" sz="20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 идентификаторов ресурса </a:t>
            </a:r>
            <a:r>
              <a:rPr lang="ru-RU" sz="20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могут </a:t>
            </a:r>
            <a:r>
              <a:rPr lang="ru-RU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быть приведены</a:t>
            </a:r>
            <a:r>
              <a:rPr lang="ru-RU" sz="1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1800" b="1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Международный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стандартный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номер книги  -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ISBN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(обязательный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элемент):</a:t>
            </a:r>
          </a:p>
          <a:p>
            <a:pPr marL="0" indent="0">
              <a:buNone/>
              <a:defRPr/>
            </a:pP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– ISBN 978-5-906962-43-0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Международный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стандартный номер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сериального издания -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ISSN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(обязательный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элемент):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–  </a:t>
            </a: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ISSN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2410-5031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Цифровой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идентификатор объекта для электронных публикаций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–DOI  (условно-обязательный элемент):</a:t>
            </a:r>
          </a:p>
          <a:p>
            <a:pPr marL="0" indent="0">
              <a:buNone/>
              <a:defRPr/>
            </a:pP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– DOI 10.1596/978–0-8213–6475–8</a:t>
            </a:r>
            <a:endParaRPr lang="ru-RU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Номер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государственной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регистрации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(условно-обязательный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элемент): </a:t>
            </a:r>
          </a:p>
          <a:p>
            <a:pPr marL="0" indent="0">
              <a:buNone/>
              <a:defRPr/>
            </a:pPr>
            <a:r>
              <a:rPr lang="en-US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– № </a:t>
            </a:r>
            <a:r>
              <a:rPr lang="ru-RU" sz="20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</a:t>
            </a:r>
            <a:r>
              <a:rPr lang="en-US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регистрации</a:t>
            </a:r>
            <a:r>
              <a:rPr lang="en-US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0321701986</a:t>
            </a:r>
            <a:endParaRPr lang="ru-RU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600"/>
              </a:spcAft>
              <a:buNone/>
              <a:defRPr/>
            </a:pP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Международный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стандартный номер (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ISSN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ISBN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приводят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том случае,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он известен – указан в ресурсе или установлен по источникам вне ресурса.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  <a:defRPr/>
            </a:pPr>
            <a:endParaRPr lang="ru-RU" sz="2000" b="1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  <a:defRPr/>
            </a:pPr>
            <a:endParaRPr lang="ru-RU" sz="2000" b="1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  <a:defRPr/>
            </a:pPr>
            <a:endParaRPr lang="ru-RU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011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 defTabSz="457200"/>
            <a:r>
              <a:rPr lang="ru-RU" altLang="ru-RU" b="1" dirty="0" smtClean="0">
                <a:solidFill>
                  <a:srgbClr val="660066"/>
                </a:solidFill>
              </a:rPr>
              <a:t/>
            </a:r>
            <a:br>
              <a:rPr lang="ru-RU" altLang="ru-RU" b="1" dirty="0" smtClean="0">
                <a:solidFill>
                  <a:srgbClr val="660066"/>
                </a:solidFill>
              </a:rPr>
            </a:br>
            <a:r>
              <a:rPr lang="ru-RU" altLang="ru-RU" b="1" dirty="0">
                <a:solidFill>
                  <a:srgbClr val="660066"/>
                </a:solidFill>
              </a:rPr>
              <a:t/>
            </a:r>
            <a:br>
              <a:rPr lang="ru-RU" altLang="ru-RU" b="1" dirty="0">
                <a:solidFill>
                  <a:srgbClr val="660066"/>
                </a:solidFill>
              </a:rPr>
            </a:br>
            <a:r>
              <a:rPr lang="ru-RU" altLang="ru-RU" sz="4000" b="1" dirty="0" smtClean="0">
                <a:latin typeface="Constantia" panose="02030602050306030303" pitchFamily="18" charset="0"/>
                <a:cs typeface="Arial" panose="020B0604020202020204" pitchFamily="34" charset="0"/>
              </a:rPr>
              <a:t>Область </a:t>
            </a:r>
            <a:r>
              <a:rPr lang="ru-RU" altLang="ru-RU" sz="4000" b="1" dirty="0">
                <a:latin typeface="Constantia" panose="02030602050306030303" pitchFamily="18" charset="0"/>
                <a:cs typeface="Arial" panose="020B0604020202020204" pitchFamily="34" charset="0"/>
              </a:rPr>
              <a:t>вида содержания  и  средства </a:t>
            </a:r>
            <a:r>
              <a:rPr lang="ru-RU" altLang="ru-RU" sz="4000" b="1" dirty="0" smtClean="0">
                <a:latin typeface="Constantia" panose="02030602050306030303" pitchFamily="18" charset="0"/>
                <a:cs typeface="Arial" panose="020B0604020202020204" pitchFamily="34" charset="0"/>
              </a:rPr>
              <a:t>доступа – </a:t>
            </a:r>
            <a:r>
              <a:rPr lang="ru-RU" altLang="ru-RU" sz="4000" b="1" i="1" dirty="0" smtClean="0">
                <a:solidFill>
                  <a:srgbClr val="0070C0"/>
                </a:solidFill>
                <a:latin typeface="Constantia" panose="02030602050306030303" pitchFamily="18" charset="0"/>
                <a:cs typeface="Arial" panose="020B0604020202020204" pitchFamily="34" charset="0"/>
              </a:rPr>
              <a:t>Новая область</a:t>
            </a:r>
            <a:r>
              <a:rPr lang="ru-RU" altLang="ru-RU" sz="4000" b="1" dirty="0">
                <a:solidFill>
                  <a:srgbClr val="660066"/>
                </a:solidFill>
                <a:latin typeface="Constantia" panose="02030602050306030303" pitchFamily="18" charset="0"/>
              </a:rPr>
              <a:t/>
            </a:r>
            <a:br>
              <a:rPr lang="ru-RU" altLang="ru-RU" sz="4000" b="1" dirty="0">
                <a:solidFill>
                  <a:srgbClr val="660066"/>
                </a:solidFill>
                <a:latin typeface="Constantia" panose="02030602050306030303" pitchFamily="18" charset="0"/>
              </a:rPr>
            </a:br>
            <a:r>
              <a:rPr lang="ru-RU" altLang="ru-RU" sz="4000" b="1" dirty="0"/>
              <a:t/>
            </a:r>
            <a:br>
              <a:rPr lang="ru-RU" altLang="ru-RU" sz="4000" b="1" dirty="0"/>
            </a:br>
            <a:endParaRPr lang="ru-RU" sz="4000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endParaRPr lang="ru-RU" b="1" dirty="0" smtClean="0">
              <a:latin typeface="Constantia" panose="02030602050306030303" pitchFamily="18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b="1" dirty="0" smtClean="0">
                <a:latin typeface="Constantia" panose="02030602050306030303" pitchFamily="18" charset="0"/>
                <a:cs typeface="Arial" panose="020B0604020202020204" pitchFamily="34" charset="0"/>
              </a:rPr>
              <a:t>Область </a:t>
            </a:r>
            <a:r>
              <a:rPr lang="ru-RU" b="1" dirty="0">
                <a:latin typeface="Constantia" panose="02030602050306030303" pitchFamily="18" charset="0"/>
                <a:cs typeface="Arial" panose="020B0604020202020204" pitchFamily="34" charset="0"/>
              </a:rPr>
              <a:t>содержит сведения о </a:t>
            </a:r>
            <a:r>
              <a:rPr lang="ru-RU" b="1" dirty="0" smtClean="0">
                <a:latin typeface="Constantia" panose="02030602050306030303" pitchFamily="18" charset="0"/>
                <a:cs typeface="Arial" panose="020B0604020202020204" pitchFamily="34" charset="0"/>
              </a:rPr>
              <a:t>природе </a:t>
            </a:r>
            <a:r>
              <a:rPr lang="ru-RU" b="1" dirty="0">
                <a:latin typeface="Constantia" panose="02030602050306030303" pitchFamily="18" charset="0"/>
                <a:cs typeface="Arial" panose="020B0604020202020204" pitchFamily="34" charset="0"/>
              </a:rPr>
              <a:t>информации, </a:t>
            </a:r>
            <a:r>
              <a:rPr lang="ru-RU" b="1" dirty="0" smtClean="0">
                <a:latin typeface="Constantia" panose="02030602050306030303" pitchFamily="18" charset="0"/>
                <a:cs typeface="Arial" panose="020B0604020202020204" pitchFamily="34" charset="0"/>
              </a:rPr>
              <a:t>содержащейся в </a:t>
            </a:r>
            <a:r>
              <a:rPr lang="ru-RU" b="1" dirty="0">
                <a:latin typeface="Constantia" panose="02030602050306030303" pitchFamily="18" charset="0"/>
                <a:cs typeface="Arial" panose="020B0604020202020204" pitchFamily="34" charset="0"/>
              </a:rPr>
              <a:t>ресурсе, и средстве, </a:t>
            </a:r>
            <a:r>
              <a:rPr lang="ru-RU" b="1" dirty="0" smtClean="0">
                <a:latin typeface="Constantia" panose="02030602050306030303" pitchFamily="18" charset="0"/>
                <a:cs typeface="Arial" panose="020B0604020202020204" pitchFamily="34" charset="0"/>
              </a:rPr>
              <a:t>обеспечивающем доступ </a:t>
            </a:r>
            <a:r>
              <a:rPr lang="ru-RU" b="1" dirty="0">
                <a:latin typeface="Constantia" panose="02030602050306030303" pitchFamily="18" charset="0"/>
                <a:cs typeface="Arial" panose="020B0604020202020204" pitchFamily="34" charset="0"/>
              </a:rPr>
              <a:t>к нему</a:t>
            </a:r>
            <a:r>
              <a:rPr lang="ru-RU" b="1" dirty="0" smtClean="0">
                <a:latin typeface="Constantia" panose="02030602050306030303" pitchFamily="18" charset="0"/>
                <a:cs typeface="Arial" panose="020B0604020202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b="1" dirty="0" smtClean="0">
                <a:latin typeface="Constantia" panose="02030602050306030303" pitchFamily="18" charset="0"/>
                <a:cs typeface="Arial" panose="020B0604020202020204" pitchFamily="34" charset="0"/>
              </a:rPr>
              <a:t>Не является обязательной. </a:t>
            </a:r>
            <a:r>
              <a:rPr lang="ru-RU" b="1" i="1" dirty="0">
                <a:latin typeface="Constantia" panose="02030602050306030303" pitchFamily="18" charset="0"/>
              </a:rPr>
              <a:t>Применение этой области в списках литературы не обязательно.</a:t>
            </a:r>
            <a:endParaRPr lang="ru-RU" b="1" dirty="0">
              <a:latin typeface="Constantia" panose="02030602050306030303" pitchFamily="18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b="1" dirty="0" smtClean="0">
                <a:latin typeface="Constantia" panose="02030602050306030303" pitchFamily="18" charset="0"/>
                <a:cs typeface="Arial" panose="020B0604020202020204" pitchFamily="34" charset="0"/>
              </a:rPr>
              <a:t>Содержит термины для обозначения </a:t>
            </a:r>
            <a:r>
              <a:rPr lang="ru-RU" altLang="ru-RU" b="1" dirty="0" smtClean="0">
                <a:latin typeface="Constantia" panose="02030602050306030303" pitchFamily="18" charset="0"/>
                <a:cs typeface="Arial" panose="020B0604020202020204" pitchFamily="34" charset="0"/>
              </a:rPr>
              <a:t>вида </a:t>
            </a:r>
            <a:r>
              <a:rPr lang="ru-RU" altLang="ru-RU" b="1" dirty="0">
                <a:latin typeface="Constantia" panose="02030602050306030303" pitchFamily="18" charset="0"/>
                <a:cs typeface="Arial" panose="020B0604020202020204" pitchFamily="34" charset="0"/>
              </a:rPr>
              <a:t>содержания  и  </a:t>
            </a:r>
            <a:r>
              <a:rPr lang="ru-RU" altLang="ru-RU" b="1" dirty="0" smtClean="0">
                <a:latin typeface="Constantia" panose="02030602050306030303" pitchFamily="18" charset="0"/>
                <a:cs typeface="Arial" panose="020B0604020202020204" pitchFamily="34" charset="0"/>
              </a:rPr>
              <a:t>средства доступа.</a:t>
            </a:r>
            <a:r>
              <a:rPr lang="ru-RU" altLang="ru-RU" b="1" dirty="0">
                <a:latin typeface="Constantia" panose="02030602050306030303" pitchFamily="18" charset="0"/>
                <a:cs typeface="Arial" panose="020B0604020202020204" pitchFamily="34" charset="0"/>
              </a:rPr>
              <a:t/>
            </a:r>
            <a:br>
              <a:rPr lang="ru-RU" altLang="ru-RU" b="1" dirty="0">
                <a:latin typeface="Constantia" panose="02030602050306030303" pitchFamily="18" charset="0"/>
                <a:cs typeface="Arial" panose="020B0604020202020204" pitchFamily="34" charset="0"/>
              </a:rPr>
            </a:br>
            <a:endParaRPr lang="ru-RU" b="1" dirty="0" smtClean="0">
              <a:latin typeface="Constantia" panose="02030602050306030303" pitchFamily="18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945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half" idx="4294967295"/>
          </p:nvPr>
        </p:nvSpPr>
        <p:spPr>
          <a:xfrm>
            <a:off x="467544" y="1124744"/>
            <a:ext cx="7715250" cy="5543550"/>
          </a:xfrm>
        </p:spPr>
        <p:txBody>
          <a:bodyPr>
            <a:normAutofit/>
          </a:bodyPr>
          <a:lstStyle/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движение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звуки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изображение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музыка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предмет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текст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устная речь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электронная    программа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электронные данные</a:t>
            </a:r>
          </a:p>
          <a:p>
            <a:endParaRPr lang="ru-RU" sz="1800" dirty="0"/>
          </a:p>
          <a:p>
            <a:pPr marL="0" indent="0" algn="ctr" eaLnBrk="0" fontAlgn="base" hangingPunct="0">
              <a:spcAft>
                <a:spcPct val="0"/>
              </a:spcAft>
              <a:buNone/>
            </a:pP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Примеры:      </a:t>
            </a:r>
          </a:p>
          <a:p>
            <a:pPr marL="0" indent="0" algn="ctr" eaLnBrk="0" fontAlgn="base" hangingPunct="0">
              <a:spcAft>
                <a:spcPct val="0"/>
              </a:spcAft>
              <a:buNone/>
            </a:pPr>
            <a:r>
              <a:rPr lang="ru-RU" sz="20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. </a:t>
            </a:r>
            <a:r>
              <a:rPr lang="ru-RU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Текст : непосредственный</a:t>
            </a:r>
          </a:p>
          <a:p>
            <a:pPr marL="0" indent="0" algn="ctr" eaLnBrk="0" fontAlgn="base" hangingPunct="0">
              <a:spcAft>
                <a:spcPct val="0"/>
              </a:spcAft>
              <a:buNone/>
            </a:pPr>
            <a:r>
              <a:rPr lang="ru-RU" sz="20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. </a:t>
            </a:r>
            <a:r>
              <a:rPr lang="ru-RU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Текст  : электронный</a:t>
            </a:r>
          </a:p>
          <a:p>
            <a:pPr marL="0" indent="0" algn="ctr" eaLnBrk="0" fontAlgn="base" hangingPunct="0">
              <a:spcAft>
                <a:spcPct val="0"/>
              </a:spcAft>
              <a:buNone/>
            </a:pPr>
            <a:r>
              <a:rPr lang="ru-RU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– Устная речь : аудио</a:t>
            </a:r>
            <a:endParaRPr lang="ru-RU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ru-RU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20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. </a:t>
            </a:r>
            <a:r>
              <a:rPr lang="ru-RU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Электронная программа : </a:t>
            </a:r>
            <a:r>
              <a:rPr lang="ru-RU" sz="20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</a:t>
            </a:r>
            <a:endParaRPr lang="ru-RU" altLang="ru-RU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4294967295"/>
          </p:nvPr>
        </p:nvSpPr>
        <p:spPr>
          <a:xfrm>
            <a:off x="5079975" y="1196752"/>
            <a:ext cx="4041775" cy="3384376"/>
          </a:xfrm>
        </p:spPr>
        <p:txBody>
          <a:bodyPr>
            <a:normAutofit/>
          </a:bodyPr>
          <a:lstStyle/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ru-RU" altLang="ru-RU" sz="2000" b="1" dirty="0" smtClean="0">
                <a:latin typeface="Times New Roman" panose="02020603050405020304" pitchFamily="18" charset="0"/>
              </a:rPr>
              <a:t>  – </a:t>
            </a:r>
            <a:r>
              <a:rPr lang="ru-RU" altLang="ru-RU" sz="2000" b="1" dirty="0">
                <a:latin typeface="Times New Roman" panose="02020603050405020304" pitchFamily="18" charset="0"/>
              </a:rPr>
              <a:t>аудио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ru-RU" altLang="ru-RU" sz="2000" b="1" dirty="0">
                <a:latin typeface="Times New Roman" panose="02020603050405020304" pitchFamily="18" charset="0"/>
              </a:rPr>
              <a:t>  – видео  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ru-RU" altLang="ru-RU" sz="2000" b="1" dirty="0">
                <a:latin typeface="Times New Roman" panose="02020603050405020304" pitchFamily="18" charset="0"/>
              </a:rPr>
              <a:t>  – микроскопическое  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ru-RU" altLang="ru-RU" sz="2000" b="1" dirty="0">
                <a:latin typeface="Times New Roman" panose="02020603050405020304" pitchFamily="18" charset="0"/>
              </a:rPr>
              <a:t>  – микроформа  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ru-RU" altLang="ru-RU" sz="2000" b="1" dirty="0">
                <a:latin typeface="Times New Roman" panose="02020603050405020304" pitchFamily="18" charset="0"/>
              </a:rPr>
              <a:t>  – непосредственное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ru-RU" altLang="ru-RU" sz="2000" b="1" dirty="0">
                <a:latin typeface="Times New Roman" panose="02020603050405020304" pitchFamily="18" charset="0"/>
              </a:rPr>
              <a:t>  – проекционное 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ru-RU" altLang="ru-RU" sz="2000" b="1" dirty="0">
                <a:latin typeface="Times New Roman" panose="02020603050405020304" pitchFamily="18" charset="0"/>
              </a:rPr>
              <a:t>  – стереографическое 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ru-RU" altLang="ru-RU" sz="2000" b="1" dirty="0">
                <a:latin typeface="Times New Roman" panose="02020603050405020304" pitchFamily="18" charset="0"/>
              </a:rPr>
              <a:t>  – электронное  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ru-RU" altLang="ru-RU" sz="7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0" fontAlgn="base" hangingPunct="0">
              <a:spcAft>
                <a:spcPct val="0"/>
              </a:spcAft>
              <a:buNone/>
            </a:pPr>
            <a:endParaRPr lang="ru-RU" sz="72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0" fontAlgn="base" hangingPunct="0">
              <a:spcAft>
                <a:spcPct val="0"/>
              </a:spcAft>
              <a:buNone/>
            </a:pPr>
            <a:endParaRPr lang="ru-RU" sz="33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0" fontAlgn="base" hangingPunct="0">
              <a:spcAft>
                <a:spcPct val="0"/>
              </a:spcAft>
              <a:buNone/>
            </a:pPr>
            <a:endParaRPr lang="ru-RU" sz="33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8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0" y="115888"/>
            <a:ext cx="4040188" cy="936625"/>
          </a:xfrm>
        </p:spPr>
        <p:txBody>
          <a:bodyPr>
            <a:normAutofit fontScale="77500" lnSpcReduction="20000"/>
          </a:bodyPr>
          <a:lstStyle/>
          <a:p>
            <a:pPr marL="0" lvl="0" indent="0" algn="ctr" eaLnBrk="0" fontAlgn="base" hangingPunct="0">
              <a:spcAft>
                <a:spcPct val="0"/>
              </a:spcAft>
              <a:buNone/>
            </a:pPr>
            <a:r>
              <a:rPr lang="ru-RU" alt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Термины для обозначения </a:t>
            </a:r>
          </a:p>
          <a:p>
            <a:pPr marL="0" lvl="0" indent="0" algn="ctr" eaLnBrk="0" fontAlgn="base" hangingPunct="0">
              <a:spcAft>
                <a:spcPct val="0"/>
              </a:spcAft>
              <a:buNone/>
            </a:pPr>
            <a:r>
              <a:rPr lang="ru-RU" alt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вида содержания:</a:t>
            </a:r>
            <a:endParaRPr lang="ru-RU" dirty="0"/>
          </a:p>
          <a:p>
            <a:pPr lvl="0"/>
            <a:endParaRPr lang="ru-RU" altLang="ru-RU" u="sng" dirty="0" smtClean="0">
              <a:latin typeface="Times New Roman" panose="02020603050405020304" pitchFamily="18" charset="0"/>
            </a:endParaRPr>
          </a:p>
          <a:p>
            <a:endParaRPr lang="ru-RU" sz="51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4294967295"/>
          </p:nvPr>
        </p:nvSpPr>
        <p:spPr>
          <a:xfrm>
            <a:off x="4644008" y="116632"/>
            <a:ext cx="4041775" cy="864443"/>
          </a:xfrm>
        </p:spPr>
        <p:txBody>
          <a:bodyPr>
            <a:normAutofit fontScale="77500" lnSpcReduction="20000"/>
          </a:bodyPr>
          <a:lstStyle/>
          <a:p>
            <a:pPr marL="0" lvl="0" indent="0" algn="ctr">
              <a:buNone/>
            </a:pPr>
            <a:r>
              <a:rPr lang="ru-RU" altLang="ru-RU" b="1" u="sng" dirty="0">
                <a:latin typeface="Times New Roman" panose="02020603050405020304" pitchFamily="18" charset="0"/>
              </a:rPr>
              <a:t>Термины для обозначения средства доступа</a:t>
            </a:r>
            <a:r>
              <a:rPr lang="ru-RU" altLang="ru-RU" dirty="0">
                <a:latin typeface="Times New Roman" panose="02020603050405020304" pitchFamily="18" charset="0"/>
              </a:rPr>
              <a:t>:</a:t>
            </a:r>
          </a:p>
          <a:p>
            <a:endParaRPr lang="ru-RU" sz="5000" dirty="0"/>
          </a:p>
        </p:txBody>
      </p:sp>
    </p:spTree>
    <p:extLst>
      <p:ext uri="{BB962C8B-B14F-4D97-AF65-F5344CB8AC3E}">
        <p14:creationId xmlns:p14="http://schemas.microsoft.com/office/powerpoint/2010/main" val="224839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Сокращение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 и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словосочетаний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68863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Минимум сокращений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сокращают слова и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словосочетания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любых заглавиях,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приводимых в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различных областях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описания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полном </a:t>
            </a: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описании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сокращают слова и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словосочетания, которые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входят в состав сведений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относящихся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заглавию, сведений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 ответственности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также слова,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обозначающие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тематическое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издателя.</a:t>
            </a:r>
          </a:p>
          <a:p>
            <a:pPr marL="0" indent="0">
              <a:buNone/>
            </a:pP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Было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0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Избр</a:t>
            </a:r>
            <a:r>
              <a:rPr lang="ru-RU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статьи : в 3 т. </a:t>
            </a:r>
            <a:endParaRPr lang="ru-RU" sz="2000" b="1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Стало:    </a:t>
            </a:r>
            <a:r>
              <a:rPr lang="ru-RU" sz="20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Избранные </a:t>
            </a:r>
            <a:r>
              <a:rPr lang="ru-RU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статьи : в </a:t>
            </a:r>
            <a:r>
              <a:rPr lang="ru-RU" sz="20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томах</a:t>
            </a:r>
          </a:p>
          <a:p>
            <a:pPr marL="0" indent="0">
              <a:buNone/>
            </a:pPr>
            <a:endParaRPr lang="ru-RU" sz="2000" b="1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Было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000" dirty="0"/>
              <a:t> </a:t>
            </a:r>
            <a:r>
              <a:rPr lang="ru-RU" sz="2000" dirty="0" smtClean="0"/>
              <a:t>      </a:t>
            </a:r>
            <a:r>
              <a:rPr lang="ru-RU" sz="20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автореф</a:t>
            </a:r>
            <a:r>
              <a:rPr lang="ru-RU" sz="20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ru-RU" sz="20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</a:t>
            </a:r>
            <a:r>
              <a:rPr lang="ru-RU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… канд. с.-х. наук </a:t>
            </a:r>
            <a:endParaRPr lang="ru-RU" sz="2000" b="1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Стало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 </a:t>
            </a:r>
            <a:r>
              <a:rPr lang="ru-RU" sz="20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автореферат </a:t>
            </a:r>
            <a:r>
              <a:rPr lang="ru-RU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диссертации на соискание ученой степени </a:t>
            </a:r>
            <a:r>
              <a:rPr lang="ru-RU" sz="20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кандидата сельскохозяйственных наук</a:t>
            </a:r>
            <a:endParaRPr lang="ru-RU" sz="20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26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Библиографическое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составной части ресурса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896544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Библиографическое описание составной части </a:t>
            </a:r>
            <a:r>
              <a:rPr lang="ru-RU" sz="3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ресурса </a:t>
            </a:r>
            <a:r>
              <a:rPr lang="ru-RU" sz="33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изменилось.</a:t>
            </a:r>
          </a:p>
          <a:p>
            <a:pPr>
              <a:buFont typeface="Wingdings" panose="05000000000000000000" pitchFamily="2" charset="2"/>
              <a:buChar char="§"/>
            </a:pPr>
            <a:endParaRPr lang="ru-RU" sz="33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3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приводят </a:t>
            </a:r>
            <a:r>
              <a:rPr lang="ru-RU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следующей </a:t>
            </a:r>
            <a:r>
              <a:rPr lang="ru-RU" sz="33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схеме</a:t>
            </a:r>
            <a:r>
              <a:rPr lang="ru-RU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sz="3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составной части ресурса // Сведения об идентифицирующем ресурсе. – Сведения о местоположении составной части в ресурсе. – Примечания. </a:t>
            </a:r>
            <a:endParaRPr lang="ru-RU" sz="33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3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3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Петр </a:t>
            </a:r>
            <a:r>
              <a:rPr lang="ru-RU" sz="33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Великий и Библиотека Академии наук / В. П. Леонов. – Текст : непосредственный // Библиотековедение. – 2010. – № 6. – С. 64–69</a:t>
            </a:r>
            <a:r>
              <a:rPr lang="ru-RU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469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5247456"/>
          </a:xfrm>
        </p:spPr>
        <p:txBody>
          <a:bodyPr>
            <a:normAutofit/>
          </a:bodyPr>
          <a:lstStyle/>
          <a:p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библиографических записей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187897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Одночастные </a:t>
            </a:r>
            <a:r>
              <a:rPr lang="ru-RU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монографические ресурсы</a:t>
            </a:r>
            <a:r>
              <a:rPr lang="ru-RU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Книжные издания</a:t>
            </a:r>
            <a:r>
              <a:rPr lang="ru-RU" sz="32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lvl="0"/>
            <a:r>
              <a:rPr lang="ru-RU" sz="7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один </a:t>
            </a:r>
            <a:r>
              <a:rPr lang="ru-RU" sz="7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</a:t>
            </a:r>
            <a:r>
              <a:rPr lang="ru-RU" sz="7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/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7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Колтухова</a:t>
            </a:r>
            <a:r>
              <a:rPr lang="ru-RU" sz="7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И. М.</a:t>
            </a:r>
            <a:r>
              <a:rPr lang="ru-RU" sz="7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Классика и современная литература: почитаем и подумаем вместе </a:t>
            </a:r>
            <a:r>
              <a:rPr lang="ru-RU" sz="7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7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учебно-ме­то­ди­чес­кое пособие </a:t>
            </a:r>
            <a:r>
              <a:rPr lang="ru-RU" sz="7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ru-RU" sz="7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И. М. </a:t>
            </a:r>
            <a:r>
              <a:rPr lang="ru-RU" sz="7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Колтухова</a:t>
            </a:r>
            <a:r>
              <a:rPr lang="ru-RU" sz="7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; </a:t>
            </a:r>
            <a:r>
              <a:rPr lang="ru-RU" sz="7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образования и науки Российской Федерации, Крымский федеральный университет им. В. И. Вернадского, Таврическая академия, Факультет славянской филологии и журналистики, Кафедра методики преподавания филологических дисциплин</a:t>
            </a:r>
            <a:r>
              <a:rPr lang="ru-RU" sz="7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– Симферополь : </a:t>
            </a:r>
            <a:r>
              <a:rPr lang="ru-RU" sz="7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Ариал</a:t>
            </a:r>
            <a:r>
              <a:rPr lang="ru-RU" sz="7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2017. – 151 с.  – </a:t>
            </a:r>
            <a:r>
              <a:rPr lang="ru-RU" sz="70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Библиогр</a:t>
            </a:r>
            <a:r>
              <a:rPr lang="ru-RU" sz="7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.: с. </a:t>
            </a:r>
            <a:r>
              <a:rPr lang="ru-RU" sz="70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149–151.</a:t>
            </a:r>
            <a:r>
              <a:rPr lang="ru-RU" sz="7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ISBN 978-5-906962-43-0. – </a:t>
            </a:r>
            <a:r>
              <a:rPr lang="ru-RU" sz="7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 : непосредственный.</a:t>
            </a:r>
          </a:p>
          <a:p>
            <a:endParaRPr lang="ru-RU" sz="7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43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332656"/>
            <a:ext cx="882047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два автора: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Игнатьев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С. В.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Принципы экономико-фи­нан­со­вой деятельности нефтегазовых компаний : </a:t>
            </a:r>
            <a:r>
              <a:rPr lang="ru-RU" sz="2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учебное пособие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/ С. В. Игнатьев, И. А. Мешков ; </a:t>
            </a:r>
            <a:r>
              <a:rPr lang="ru-RU" sz="2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Московский государственный институт международных отношений (университет) Министерства иностранных дел Российской Федерации, Международный институт энергетической политики и дипломатии, Кафедра глобальной энергетической политики и энергетической безопасности.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Москва : МГИМО (университет), 2017. – 144, [1] с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</a:t>
            </a:r>
            <a:r>
              <a:rPr lang="ru-RU" sz="28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Библиогр</a:t>
            </a:r>
            <a:r>
              <a:rPr lang="ru-RU" sz="2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.: с. 131–133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ISBN 978-5-9228-1632-8. – </a:t>
            </a:r>
            <a:r>
              <a:rPr lang="ru-RU" sz="2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 : непосредственный.</a:t>
            </a:r>
          </a:p>
        </p:txBody>
      </p:sp>
    </p:spTree>
    <p:extLst>
      <p:ext uri="{BB962C8B-B14F-4D97-AF65-F5344CB8AC3E}">
        <p14:creationId xmlns:p14="http://schemas.microsoft.com/office/powerpoint/2010/main" val="128830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332656"/>
            <a:ext cx="882047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три автора: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Варламова, Л. Н.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Управление документацией : </a:t>
            </a:r>
            <a:r>
              <a:rPr lang="ru-RU" sz="3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англо-рус­ский аннотированный словарь </a:t>
            </a:r>
            <a:r>
              <a:rPr lang="ru-RU" sz="32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стандартизированной </a:t>
            </a:r>
            <a:r>
              <a:rPr lang="ru-RU" sz="3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терминологии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/ Л. Н. Варламова, Л. С.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Баюн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К. А.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Бастрикова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– Москва : Спутник+, 2017. – 398 с. 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2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Библиогр</a:t>
            </a:r>
            <a:r>
              <a:rPr lang="ru-RU" sz="3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.: с. 358–360.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ISBN 978-5-9973-4489-4. – </a:t>
            </a:r>
            <a:r>
              <a:rPr lang="ru-RU" sz="3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 : непосредственный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3977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332656"/>
            <a:ext cx="8820472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четыре автора: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Управленческий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учет и контроль строительных материалов и конструкций : </a:t>
            </a:r>
            <a:r>
              <a:rPr lang="ru-RU" sz="3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монография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/ В. В.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Говдя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Ж. В.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Дегальцева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С. В.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Чужинов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С. А.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Шулепина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; </a:t>
            </a:r>
            <a:r>
              <a:rPr lang="ru-RU" sz="3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 общей редакцией В. В. </a:t>
            </a:r>
            <a:r>
              <a:rPr lang="ru-RU" sz="32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Говдя</a:t>
            </a:r>
            <a:r>
              <a:rPr lang="ru-RU" sz="3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; Министерство сельского хозяйства Российской Федерации, Кубанский государственный аграрный университет им. И. Т. Трубилина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– Краснодар :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КубГАУ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2017. – 149 с. 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2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Библиогр</a:t>
            </a:r>
            <a:r>
              <a:rPr lang="ru-RU" sz="3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.: с. 139–149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ISBN 978-5-9500276-6-6. – </a:t>
            </a:r>
            <a:r>
              <a:rPr lang="ru-RU" sz="3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 : </a:t>
            </a:r>
            <a:r>
              <a:rPr lang="ru-RU" sz="32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непосредственный.</a:t>
            </a:r>
            <a:endParaRPr lang="ru-RU" sz="2800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72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85010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Базовые новации стандарта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251520" y="1196752"/>
            <a:ext cx="8435280" cy="485313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Изменилась структура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библиографического описания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количеству, названию и составу областей и элементов.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 «Общее обозначение материала» исключен: </a:t>
            </a:r>
            <a:r>
              <a:rPr lang="ru-RU" sz="18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buNone/>
            </a:pPr>
            <a:r>
              <a:rPr lang="ru-RU" sz="1800" b="1" i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Практический маркетинг [Текст] </a:t>
            </a:r>
            <a:r>
              <a:rPr lang="ru-RU" sz="18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marL="0" indent="0">
              <a:buNone/>
            </a:pPr>
            <a:r>
              <a:rPr lang="ru-RU" sz="1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1800" b="1" i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Информатика [Электронный ресурс]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Его заменила новая, 9-я область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библиографического описания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Область вида содержания и средства доступа.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главная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новация национального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стандарта:</a:t>
            </a:r>
            <a:endParaRPr lang="ru-RU" sz="1800" b="1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18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– Текст : </a:t>
            </a:r>
            <a:r>
              <a:rPr lang="ru-RU" sz="18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непосредственный</a:t>
            </a:r>
          </a:p>
          <a:p>
            <a:pPr marL="0" indent="0">
              <a:buNone/>
            </a:pPr>
            <a:r>
              <a:rPr lang="ru-RU" sz="18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. – Текст : электронный</a:t>
            </a:r>
          </a:p>
          <a:p>
            <a:pPr marL="0" indent="0">
              <a:buNone/>
            </a:pP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</a:t>
            </a:r>
            <a:endParaRPr lang="ru-RU" sz="1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Было:</a:t>
            </a:r>
          </a:p>
          <a:p>
            <a:pPr marL="0" indent="0">
              <a:buNone/>
            </a:pPr>
            <a:r>
              <a:rPr lang="ru-RU" sz="18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1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Ордынская, Е. В. Налоги и налогообложение </a:t>
            </a:r>
            <a:r>
              <a:rPr lang="ru-RU" sz="1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[Текст] </a:t>
            </a:r>
            <a:r>
              <a:rPr lang="ru-RU" sz="1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учебник / Е. В. Ордынская. – М. : Проспект, 2019. – 336 с. – ISBN 978-5-392-29360-5.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sz="1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Стало:</a:t>
            </a:r>
          </a:p>
          <a:p>
            <a:pPr marL="0" indent="0">
              <a:buNone/>
            </a:pPr>
            <a:r>
              <a:rPr lang="ru-RU" sz="18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Ордынская, Е. В. Налоги и налогообложение : учебник / Е. В. Ордынская. – М. : Проспект, 2019. – 336 с. – ISBN 978-5-392-29360-5.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– </a:t>
            </a:r>
            <a:r>
              <a:rPr lang="ru-RU" sz="1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 : непосредственный.</a:t>
            </a:r>
          </a:p>
          <a:p>
            <a:pPr marL="0" indent="0">
              <a:buNone/>
            </a:pPr>
            <a:endParaRPr lang="ru-RU" sz="1800" b="1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27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332656"/>
            <a:ext cx="8820472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пять авторов и более: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Распределенные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интеллектуальные информационные системы и среды : </a:t>
            </a:r>
            <a:r>
              <a:rPr lang="ru-RU" sz="3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монография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/ А. Н. Швецов, А. А. Суконщиков, Д. В. Кочкин [и др.] ; </a:t>
            </a:r>
            <a:r>
              <a:rPr lang="ru-RU" sz="3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образования и науки Российской Федерации, Вологодский государственный университет.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Курск : Университетская книга, 2017. – 196 с.  – </a:t>
            </a:r>
            <a:r>
              <a:rPr lang="ru-RU" sz="32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Библиогр</a:t>
            </a:r>
            <a:r>
              <a:rPr lang="ru-RU" sz="3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.: с. 192–196.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ISBN 978-5-9909988-3-4. – </a:t>
            </a:r>
            <a:r>
              <a:rPr lang="ru-RU" sz="3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 : непосредственный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1649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Законодательные </a:t>
            </a:r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Российская Федерация. Законы.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 общих принципах организации местного самоуправления в Российской Федерации : </a:t>
            </a:r>
            <a:r>
              <a:rPr lang="ru-RU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№ 131-ФЗ : [принят Государственной думой 16 сентября 2003 года : одобрен Советом Федерации 24 сентября 2003 года]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– Москва : Проспект ; Санкт-Петербург : Кодекс, 2017. – 158 с.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ISBN 978-5-392-26365-3. – </a:t>
            </a:r>
            <a:r>
              <a:rPr lang="ru-RU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 : непосредственный.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824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Стандарты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ГОСТ Р 57647–2017.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Лекарственные средства для медицинского применения.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Фармакогеномика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Биомаркеры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Medicines for medical applications</a:t>
            </a:r>
            <a:r>
              <a:rPr lang="ru-RU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Pharmacogenomics</a:t>
            </a:r>
            <a:r>
              <a:rPr lang="ru-RU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Biomarkers</a:t>
            </a:r>
            <a:r>
              <a:rPr lang="ru-RU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национальный стандарт Российской Федерации : издание официальное : утвержден и введен в действие Приказом Федерального агентства по техническому регулированию и метрологии от 8 сентября 2017 г. № 1042-ст : введен впервые : дата введения 2018-07-01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подготовлен Первым Московским государственным медицинским университетом имени И. М. Сеченова Министерства здравоохранения Российской Федерации. – Москва :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Стандартинформ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2017. – IV, 7, [1] c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 : непосредственный.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31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Патентные документы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Патент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2637215 Российская Федерация, МПК B02C 19/16 (2006.01), B02C 17/00 (2006.01).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Вибрационная мельница : </a:t>
            </a:r>
            <a:r>
              <a:rPr lang="ru-RU" sz="36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 2017105030 : </a:t>
            </a:r>
            <a:r>
              <a:rPr lang="ru-RU" sz="36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</a:t>
            </a:r>
            <a:r>
              <a:rPr lang="ru-RU" sz="36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15.02.2017 : </a:t>
            </a:r>
            <a:r>
              <a:rPr lang="ru-RU" sz="36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опубл</a:t>
            </a:r>
            <a:r>
              <a:rPr lang="ru-RU" sz="36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01.12.2017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 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Артеменко К.И., Богданов Н.Э. ; </a:t>
            </a:r>
            <a:r>
              <a:rPr lang="ru-RU" sz="36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заявитель БГТУ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4 с. : ил. – </a:t>
            </a:r>
            <a:r>
              <a:rPr lang="ru-RU" sz="36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 : непосредственный.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751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Депонированные научные работы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Лабынцев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Н.Т.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Профессионально-общественная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аккредитация и независимая оценка квалификаций в области подготовки кадров и осуществления бухгалтерской деятельности / Н. Т.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Лабынцев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Е.А.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Шароватова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Ростовский государственный экономический </a:t>
            </a:r>
            <a:r>
              <a:rPr lang="ru-RU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университет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–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Ростов-на-Дону, 2017. – 305 с. – </a:t>
            </a:r>
            <a:r>
              <a:rPr lang="ru-RU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Библиогр</a:t>
            </a:r>
            <a:r>
              <a:rPr lang="ru-RU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.: 21 назв.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ВИНИТИ РАН 10.01.2017 № 1-В2017. – </a:t>
            </a:r>
            <a:r>
              <a:rPr lang="ru-RU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 : непосредственный.</a:t>
            </a:r>
          </a:p>
          <a:p>
            <a:endParaRPr lang="ru-RU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Неопубликованные 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Диссертация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Аврамова, Е. В.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Публичная библиотека в системе непрерывного библиотечно-информационного образования : </a:t>
            </a:r>
            <a:r>
              <a:rPr lang="ru-RU" sz="35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специальность 05.25.03 «Библиотековедение, </a:t>
            </a:r>
            <a:r>
              <a:rPr lang="ru-RU" sz="35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библиографоведение</a:t>
            </a:r>
            <a:r>
              <a:rPr lang="ru-RU" sz="35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книговедение» : диссертация на соискание ученой степени кандидата педагогических наук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Аврамова Елена Викторовна ; </a:t>
            </a:r>
            <a:r>
              <a:rPr lang="ru-RU" sz="35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Санкт-Петербургский государственный институт культуры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Санкт-Петербург, 2017. – 361 с. – </a:t>
            </a:r>
            <a:r>
              <a:rPr lang="ru-RU" sz="35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Библиогр</a:t>
            </a:r>
            <a:r>
              <a:rPr lang="ru-RU" sz="35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.: с. 296–335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</a:t>
            </a:r>
            <a:r>
              <a:rPr lang="ru-RU" sz="35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 : непосредственный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400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втореферат 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диссертации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3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Величковский</a:t>
            </a:r>
            <a:r>
              <a:rPr lang="ru-RU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Б. Б.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Функциональная организация рабочей памяти : </a:t>
            </a:r>
            <a:r>
              <a:rPr lang="ru-RU" sz="35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специальность 19.00.01 «Общая психология, психология личности, история психологии» : автореферат диссертации на соискание ученой степени доктора психологических наук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/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Величковский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Борис Борисович ; </a:t>
            </a:r>
            <a:r>
              <a:rPr lang="ru-RU" sz="35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Московский государственный университет им. М. В. Ломоносова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– Москва, 2017. – 44 с. </a:t>
            </a:r>
            <a:r>
              <a:rPr lang="ru-RU" sz="35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ил. – </a:t>
            </a:r>
            <a:r>
              <a:rPr lang="ru-RU" sz="35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Библиогр</a:t>
            </a:r>
            <a:r>
              <a:rPr lang="ru-RU" sz="35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.: с. 37–44. – Место защиты: Ин-т психологии РАН. – Текст : непосредственный.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166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Многочастные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монографические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ресурсы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Издание в 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целом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i="1" dirty="0"/>
              <a:t/>
            </a:r>
            <a:br>
              <a:rPr lang="ru-RU" i="1" dirty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/>
              <a:t/>
            </a:r>
            <a:br>
              <a:rPr lang="ru-RU" i="1" dirty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/>
              <a:t/>
            </a:r>
            <a:br>
              <a:rPr lang="ru-RU" i="1" dirty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/>
              <a:t/>
            </a:r>
            <a:br>
              <a:rPr lang="ru-RU" i="1" dirty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/>
              <a:t/>
            </a:r>
            <a:br>
              <a:rPr lang="ru-RU" i="1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Голсуорси, Д.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Сага о Форсайтах : </a:t>
            </a:r>
            <a:r>
              <a:rPr lang="ru-RU" sz="4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[в 2 томах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 / Джон Голсуорси ; </a:t>
            </a:r>
            <a:r>
              <a:rPr lang="ru-RU" sz="4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перевод с английского М. </a:t>
            </a:r>
            <a:r>
              <a:rPr lang="ru-RU" sz="40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Лорие</a:t>
            </a:r>
            <a:r>
              <a:rPr lang="ru-RU" sz="4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[и др.]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– Москва : Время, 2017. – 2 т.  – (Сквозь время). 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ISBN 978-5-00112-035-3 (в пер.). – </a:t>
            </a:r>
            <a:r>
              <a:rPr lang="ru-RU" sz="4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 : </a:t>
            </a:r>
            <a:r>
              <a:rPr lang="ru-RU" sz="40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непосредственный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531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Отдельный том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41277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Жукова, Н. С.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Инженерные системы и сооружения. Учебное пособие. В 3 частях. Часть 1. Отопление и вентиляция / Н. С. Жукова, В. Н. Азаров ; </a:t>
            </a:r>
            <a:r>
              <a:rPr lang="ru-RU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образования и науки Российской Федерации, Волгоградский государственный технический университет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– Волгоград 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ВолгГТУ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2017. – 89, [3] с.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Библиогр</a:t>
            </a:r>
            <a:r>
              <a:rPr lang="ru-RU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.: с. </a:t>
            </a:r>
            <a:r>
              <a:rPr lang="ru-RU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92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ISBN 978-5-9948-2526-6. – </a:t>
            </a:r>
            <a:r>
              <a:rPr lang="ru-RU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 : непосредственный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526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Изоиздания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Литературная Москва 100 лет назад : календарь : 2017 / авторы-составители:         О.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Лекманов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Ф.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Лекманов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;</a:t>
            </a:r>
            <a:r>
              <a:rPr lang="ru-RU" sz="36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художественное оформление: А. Рыбаков. 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Москва : Б.С.Г.-Пресс, 2016. – [25] с. : ил.,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цв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ил. ; 59х43 см. 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ISBN 978-5-93381-371-2. – </a:t>
            </a:r>
            <a:r>
              <a:rPr lang="ru-RU" sz="36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Изображение </a:t>
            </a:r>
            <a:r>
              <a:rPr lang="ru-RU" sz="36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36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непосредственное</a:t>
            </a:r>
            <a:r>
              <a:rPr lang="ru-RU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395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Термины и определения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579296" cy="561662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dirty="0" smtClean="0"/>
              <a:t>   </a:t>
            </a:r>
            <a:r>
              <a:rPr lang="ru-RU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Базовый </a:t>
            </a:r>
            <a:r>
              <a:rPr lang="ru-RU" sz="1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термин </a:t>
            </a:r>
            <a:r>
              <a:rPr lang="ru-RU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12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</a:t>
            </a:r>
            <a:r>
              <a:rPr lang="ru-RU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его </a:t>
            </a:r>
            <a:r>
              <a:rPr lang="ru-RU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производные</a:t>
            </a:r>
            <a:r>
              <a:rPr lang="ru-RU" sz="1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1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монографический ресурс </a:t>
            </a:r>
          </a:p>
          <a:p>
            <a:r>
              <a:rPr lang="ru-RU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сериальный ресурс </a:t>
            </a:r>
          </a:p>
          <a:p>
            <a:r>
              <a:rPr lang="ru-RU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одночастный ресурс</a:t>
            </a:r>
            <a:endParaRPr lang="ru-RU" sz="1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многочастный </a:t>
            </a:r>
            <a:r>
              <a:rPr lang="ru-RU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</a:t>
            </a:r>
          </a:p>
          <a:p>
            <a:r>
              <a:rPr lang="ru-RU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комбинированный ресурс </a:t>
            </a:r>
          </a:p>
          <a:p>
            <a:r>
              <a:rPr lang="ru-RU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комплектный ресурс </a:t>
            </a:r>
          </a:p>
          <a:p>
            <a:pPr marL="0" indent="0">
              <a:buNone/>
            </a:pPr>
            <a:r>
              <a:rPr lang="ru-RU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2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Цифровые ресурсы: </a:t>
            </a:r>
          </a:p>
          <a:p>
            <a:r>
              <a:rPr lang="ru-RU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электронный ресурс </a:t>
            </a:r>
          </a:p>
          <a:p>
            <a:r>
              <a:rPr lang="ru-RU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интегрируемый ресурс</a:t>
            </a:r>
          </a:p>
          <a:p>
            <a:r>
              <a:rPr lang="ru-RU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мультимедийный ресурс </a:t>
            </a:r>
          </a:p>
          <a:p>
            <a:r>
              <a:rPr lang="ru-RU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итерация</a:t>
            </a:r>
            <a:endParaRPr lang="ru-RU" sz="1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610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Нотные издания</a:t>
            </a:r>
            <a:endParaRPr lang="ru-RU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Степанов, С. И.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Песня про купца Калашникова : </a:t>
            </a:r>
            <a:r>
              <a:rPr lang="ru-RU" sz="35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 в 2 действиях, 5 картинах с эпилогом : по поэме М. Ю. Лермонтова «Песня про царя Ивана Васильевича, молодого опричника и удалого купца Калашникова»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/ Сергей Степанов ; </a:t>
            </a:r>
            <a:r>
              <a:rPr lang="ru-RU" sz="35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либретто Л. Предвечной и С. Степанова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– Клавир (с пением). – Самара : Степанов С. И., 2017. – 177 с. </a:t>
            </a: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ISMN 979-0-9003146-3-5 (в пер.). – </a:t>
            </a:r>
            <a:r>
              <a:rPr lang="ru-RU" sz="35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Музыка </a:t>
            </a:r>
            <a:r>
              <a:rPr lang="ru-RU" sz="35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35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непосредственная.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521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sz="40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удиоиздания</a:t>
            </a:r>
            <a:r>
              <a:rPr lang="ru-RU" i="1" dirty="0"/>
              <a:t/>
            </a:r>
            <a:br>
              <a:rPr lang="ru-RU" i="1" dirty="0"/>
            </a:b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 </a:t>
            </a:r>
            <a:r>
              <a:rPr lang="x-none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Лермонтов</a:t>
            </a:r>
            <a:r>
              <a:rPr lang="x-none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, М. Ю.</a:t>
            </a:r>
            <a:r>
              <a:rPr lang="x-none" sz="3600">
                <a:latin typeface="Times New Roman" panose="02020603050405020304" pitchFamily="18" charset="0"/>
                <a:cs typeface="Times New Roman" panose="02020603050405020304" pitchFamily="18" charset="0"/>
              </a:rPr>
              <a:t> Герой нашего времени : </a:t>
            </a:r>
            <a:r>
              <a:rPr lang="x-none" sz="3600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роман : [аудиокнига] </a:t>
            </a:r>
            <a:r>
              <a:rPr lang="x-none" sz="3600">
                <a:latin typeface="Times New Roman" panose="02020603050405020304" pitchFamily="18" charset="0"/>
                <a:cs typeface="Times New Roman" panose="02020603050405020304" pitchFamily="18" charset="0"/>
              </a:rPr>
              <a:t>/ М. Ю. Лермонтов ;  </a:t>
            </a:r>
            <a:r>
              <a:rPr lang="x-none" sz="3600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читает И. Басов</a:t>
            </a:r>
            <a:r>
              <a:rPr lang="x-none" sz="3600">
                <a:latin typeface="Times New Roman" panose="02020603050405020304" pitchFamily="18" charset="0"/>
                <a:cs typeface="Times New Roman" panose="02020603050405020304" pitchFamily="18" charset="0"/>
              </a:rPr>
              <a:t>. – Москва : Звуковая книга, 2007. – 1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x-none" sz="360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ROM</a:t>
            </a:r>
            <a:r>
              <a:rPr lang="x-none" sz="3600">
                <a:latin typeface="Times New Roman" panose="02020603050405020304" pitchFamily="18" charset="0"/>
                <a:cs typeface="Times New Roman" panose="02020603050405020304" pitchFamily="18" charset="0"/>
              </a:rPr>
              <a:t> (6 ч 55 мин). – Загл. с титул. экрана</a:t>
            </a:r>
            <a:r>
              <a:rPr lang="x-none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x-none" sz="360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x-none" sz="3600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Устная речь : аудио.</a:t>
            </a:r>
            <a:endParaRPr lang="ru-RU" sz="3600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315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Мультимедийные электронные издания</a:t>
            </a:r>
            <a:endParaRPr lang="ru-RU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Романова, Л. И.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Английская грамматика : </a:t>
            </a:r>
            <a:r>
              <a:rPr lang="ru-RU" sz="36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тестовый комплекс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Л. Романова. – Москва : Айрис :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MagnaMedia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2014. – 1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ROM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(Океан знаний). –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Загл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 титул. экрана. – </a:t>
            </a:r>
            <a:r>
              <a:rPr lang="ru-RU" sz="36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Текст. Изображение. Устная речь : электронные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6340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Компьютерные программы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КОМПАС-3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 LT V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 : </a:t>
            </a:r>
            <a:r>
              <a:rPr lang="ru-RU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трехмерного моделирования [для домашнего моделирования и учебных целей]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разработчик «АСКОН». –  Москва : 1С, 2017. – 1 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ROM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– (1С: Электронная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дистрибьюция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 титул. экрана.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 программа : электронная.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391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Электронный учебник (локальный ресурс)</a:t>
            </a:r>
            <a:endParaRPr lang="ru-RU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726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Основы системного анализа и управления : учебник / О. В. Афанасьева, А. А.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Клавдиев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С. В. Колесниченко, Д. А. Первухин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образования и науки Российской Федерации, Санкт-Петербургский горный университет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Санкт-Петербург : СПбГУ, 2017. – 1 CD-ROM. – </a:t>
            </a:r>
            <a:r>
              <a:rPr lang="ru-RU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Систем. требования: ПК с частотой ЦП от 800 МГц и выше ; </a:t>
            </a:r>
            <a:r>
              <a:rPr lang="ru-RU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Windows</a:t>
            </a:r>
            <a:r>
              <a:rPr lang="ru-RU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ХР и выше ; дисковод CD-ROM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 титул. экрана. – </a:t>
            </a:r>
            <a:r>
              <a:rPr lang="ru-RU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 : электронный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91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Сайты в сети «Интернет»</a:t>
            </a:r>
            <a:endParaRPr lang="ru-RU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/>
              <a:t> 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официальный сайт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Москва. – Обновляется в течение суток. –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http://government.ru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(дата обращения: 19.02.2018). – </a:t>
            </a:r>
            <a:r>
              <a:rPr lang="ru-RU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 : электронный.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eLIBRARY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научная электронная библиотека : сайт.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Москва, 2000 –    . –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https://elibrary.ru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(дата обращения: 09.01.2018).  –  Режим доступа: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зарегистрир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пользователей. – </a:t>
            </a:r>
            <a:r>
              <a:rPr lang="ru-RU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Текст: электронный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551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Составные части ресурсов</a:t>
            </a:r>
            <a:r>
              <a:rPr lang="ru-RU" u="sng" dirty="0"/>
              <a:t/>
            </a:r>
            <a:br>
              <a:rPr lang="ru-RU" u="sng" dirty="0"/>
            </a:b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из сборника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Калинина, Г. П.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Развитие научно-методической работы в Книжной палате / Г. П. Калинина, В. П. Смирнова. – </a:t>
            </a:r>
            <a:r>
              <a:rPr lang="ru-RU" sz="35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 : непосредственный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// Российская книжная палата: славное прошлое и надежное будущее : </a:t>
            </a:r>
            <a:r>
              <a:rPr lang="ru-RU" sz="35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научно-методической конференции к 100-летию РКП 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 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общей редакцией К. М. Сухорукова. – Москва : РКП, 2017. – С. 61–78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365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из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Влия­ние пси­хо­ло­ги­чес­ких свой­ств лич­нос­ти на гра­фи­чес­кое вос­про­из­ве­де­ние зри­тель­ной ин­фор­ма­ции / С. К.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Быс­труш­кин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О. Я. Со­зо­но­ва, Н. Г. Пет­ро­ва [и др.]. – </a:t>
            </a:r>
            <a:r>
              <a:rPr lang="ru-RU" sz="36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 : непосредственный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// Си­бир­ский пе­да­го­ги­чес­кий жур­нал. – 2017. – № 4. – С. 136–144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01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из 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журнала (электронная версия)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Московская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А. А.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Между социальным и экономическим благом: конфликт проектов легитимации социального предпринимательства в России / А. А. Московская, А. А.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Берендяев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А. Ю. Москвина. – </a:t>
            </a:r>
            <a:r>
              <a:rPr lang="ru-RU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DOI </a:t>
            </a:r>
            <a:r>
              <a:rPr lang="ru-RU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10.14515/monitoring.2017.6.02</a:t>
            </a:r>
            <a:r>
              <a:rPr lang="ru-RU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– Текст : электронный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// Мониторинг общественного мнения : экономические и социальные перемены. – 2017. – № 6. – С. 31–35. –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https://wciom.ru/fileadmin/file/monitoring/2017/142/2017_142_02_Moskovskaya.pdf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(дата обращения: 11.03.2017).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158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сайта в сети Интернет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присвоения номера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ISBN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</a:t>
            </a:r>
            <a:r>
              <a:rPr lang="ru-RU" sz="4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 : электронный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// Российская книжная палата : </a:t>
            </a:r>
            <a:r>
              <a:rPr lang="ru-RU" sz="4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[сайт].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2018. –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URL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4000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http://bookchamber.ru/isbn.html</a:t>
            </a:r>
            <a:r>
              <a:rPr lang="ru-RU" sz="4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(дата обращения: 22.05.2018).</a:t>
            </a:r>
          </a:p>
          <a:p>
            <a:endParaRPr lang="ru-RU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91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83768" y="25238"/>
            <a:ext cx="65344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dirty="0"/>
              <a:t> 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71599" y="0"/>
            <a:ext cx="7488833" cy="7817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lnSpc>
                <a:spcPct val="90000"/>
              </a:lnSpc>
            </a:pPr>
            <a:endParaRPr lang="ru-RU" altLang="ru-RU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defTabSz="4572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ru-RU" altLang="ru-R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информационный ресурс (ресурс)</a:t>
            </a: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Искусственно созданный или природный объект, являющийся источником информации в любой форме, в любой знаковой системе, на любом физическом носителе.</a:t>
            </a:r>
          </a:p>
          <a:p>
            <a:pPr defTabSz="457200">
              <a:lnSpc>
                <a:spcPct val="90000"/>
              </a:lnSpc>
            </a:pPr>
            <a:endParaRPr lang="ru-RU" alt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defTabSz="457200">
              <a:buFont typeface="Wingdings" panose="05000000000000000000" pitchFamily="2" charset="2"/>
              <a:buChar char="§"/>
            </a:pPr>
            <a:r>
              <a:rPr lang="ru-RU" altLang="ru-R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сериальный ресурс</a:t>
            </a: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Ресурс, выпускаемый отдельными частями, имеющими общее</a:t>
            </a:r>
            <a:r>
              <a:rPr lang="en-US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заглавие, в течение времени, продолжительность которого заранее не установлена.</a:t>
            </a:r>
          </a:p>
          <a:p>
            <a:pPr defTabSz="457200"/>
            <a:endParaRPr lang="ru-RU" alt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defTabSz="457200">
              <a:buFont typeface="Wingdings" panose="05000000000000000000" pitchFamily="2" charset="2"/>
              <a:buChar char="§"/>
            </a:pPr>
            <a:r>
              <a:rPr lang="en-US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монографический ресурс</a:t>
            </a: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Завершенный ресурс, не имеющий продолжения</a:t>
            </a:r>
          </a:p>
          <a:p>
            <a:pPr defTabSz="457200"/>
            <a:endParaRPr lang="ru-RU" alt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одночастный ресурс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Ресурс, выпущенный как одна физическая единица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многочастный </a:t>
            </a:r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Ресурс, состоящий из совокупности отдельных единиц, которые задуманы и созданы как единое целое на одинаковых или разных физических носителях и/или в информационно-телекоммуникационных сетях. </a:t>
            </a:r>
          </a:p>
          <a:p>
            <a:pPr defTabSz="457200"/>
            <a:endParaRPr lang="ru-RU" alt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457200"/>
            <a:endParaRPr lang="ru-RU" altLang="ru-RU" sz="2800" b="1" dirty="0">
              <a:solidFill>
                <a:srgbClr val="53255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457200"/>
            <a:endParaRPr lang="ru-RU" altLang="ru-RU" sz="2800" b="1" dirty="0" smtClean="0">
              <a:solidFill>
                <a:srgbClr val="53255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457200"/>
            <a:endParaRPr lang="ru-RU" altLang="ru-RU" sz="2000" dirty="0" smtClean="0">
              <a:solidFill>
                <a:srgbClr val="53255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457200"/>
            <a:endParaRPr lang="en-US" altLang="ru-RU" b="1" dirty="0">
              <a:solidFill>
                <a:srgbClr val="000099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86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из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электронного журнала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1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Бахтурина</a:t>
            </a:r>
            <a:r>
              <a:rPr lang="ru-RU" sz="1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Т. А.</a:t>
            </a:r>
            <a:r>
              <a:rPr lang="ru-RU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МА</a:t>
            </a:r>
            <a:r>
              <a:rPr lang="en-US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u-RU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21 к модели </a:t>
            </a:r>
            <a:r>
              <a:rPr lang="en-US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BIBFRAME</a:t>
            </a:r>
            <a:r>
              <a:rPr lang="ru-RU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эволюция машиночитаемых форматов Библиоте­ки конгресса США : </a:t>
            </a:r>
            <a:r>
              <a:rPr lang="ru-RU" sz="12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[презентация : материалы Международной научно-практической кон­ференции «</a:t>
            </a:r>
            <a:r>
              <a:rPr lang="ru-RU" sz="128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Румянцевские</a:t>
            </a:r>
            <a:r>
              <a:rPr lang="ru-RU" sz="12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чтения 2017», Москва, 18–19 апреля 2017 г.] </a:t>
            </a:r>
            <a:r>
              <a:rPr lang="ru-RU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Т. А. </a:t>
            </a:r>
            <a:r>
              <a:rPr lang="ru-RU" sz="1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Бахтурина</a:t>
            </a:r>
            <a:r>
              <a:rPr lang="ru-RU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2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Текст : электронный</a:t>
            </a:r>
            <a:r>
              <a:rPr lang="ru-RU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// Теория и практика каталогизации и поиска библиотечных ресурсов : </a:t>
            </a:r>
            <a:r>
              <a:rPr lang="ru-RU" sz="12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электронный журнал.</a:t>
            </a:r>
            <a:r>
              <a:rPr lang="ru-RU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URL</a:t>
            </a:r>
            <a:r>
              <a:rPr lang="ru-RU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2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</a:t>
            </a:r>
            <a:r>
              <a:rPr lang="ru-RU" sz="12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lang="en-US" sz="12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</a:t>
            </a:r>
            <a:r>
              <a:rPr lang="ru-RU" sz="12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</a:t>
            </a:r>
            <a:r>
              <a:rPr lang="en-US" sz="128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nilc</a:t>
            </a:r>
            <a:r>
              <a:rPr lang="ru-RU" sz="12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</a:t>
            </a:r>
            <a:r>
              <a:rPr lang="en-US" sz="128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ru</a:t>
            </a:r>
            <a:r>
              <a:rPr lang="ru-RU" sz="12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r>
              <a:rPr lang="en-US" sz="12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journal</a:t>
            </a:r>
            <a:r>
              <a:rPr lang="ru-RU" sz="9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r>
              <a:rPr lang="ru-RU" sz="9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</a:t>
            </a:r>
            <a:r>
              <a:rPr lang="ru-RU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Дата публикации: 21 апреля 2017.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9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Рецензии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Во­ло­со­ва, Н. Ю.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[Ре­цен­зия] / Н. Ю. Во­ло­со­ва. – 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 : непосредственный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// Вест­ник Уд­мурт­ско­го уни­вер­си­те­та. Се­рия: Эко­но­ми­ка и пра­во. – 2017. – Т. 27,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4. – С. 150–151.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Рец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 кн.: Уголовно-пра­вовая ох­ра­на эко­ло­ги­чес­кой бе­зо­пас­нос­ти и эко­ло­ги­чес­ко­го пра­во­по­ряд­ка / А. С.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Лу­ком­ская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Москва 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Юр­ли­тин­форм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2017. 181 с.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54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Constantia" panose="02030602050306030303" pitchFamily="18" charset="0"/>
              </a:rPr>
              <a:t>       </a:t>
            </a:r>
            <a:r>
              <a:rPr lang="ru-RU" sz="3600" b="1" dirty="0">
                <a:latin typeface="Constantia" panose="02030602050306030303" pitchFamily="18" charset="0"/>
              </a:rPr>
              <a:t>Белгородский государственный      аграрный университет имени </a:t>
            </a:r>
            <a:r>
              <a:rPr lang="ru-RU" sz="3600" b="1" dirty="0" smtClean="0">
                <a:latin typeface="Constantia" panose="02030602050306030303" pitchFamily="18" charset="0"/>
              </a:rPr>
              <a:t/>
            </a:r>
            <a:br>
              <a:rPr lang="ru-RU" sz="3600" b="1" dirty="0" smtClean="0">
                <a:latin typeface="Constantia" panose="02030602050306030303" pitchFamily="18" charset="0"/>
              </a:rPr>
            </a:br>
            <a:r>
              <a:rPr lang="ru-RU" sz="3600" b="1" dirty="0" smtClean="0">
                <a:latin typeface="Constantia" panose="02030602050306030303" pitchFamily="18" charset="0"/>
              </a:rPr>
              <a:t>В.Я</a:t>
            </a:r>
            <a:r>
              <a:rPr lang="ru-RU" sz="3600" b="1" dirty="0">
                <a:latin typeface="Constantia" panose="02030602050306030303" pitchFamily="18" charset="0"/>
              </a:rPr>
              <a:t>. Горина</a:t>
            </a:r>
            <a:r>
              <a:rPr lang="ru-RU" sz="3600" dirty="0">
                <a:latin typeface="Constantia" panose="02030602050306030303" pitchFamily="18" charset="0"/>
              </a:rPr>
              <a:t/>
            </a:r>
            <a:br>
              <a:rPr lang="ru-RU" sz="3600" dirty="0">
                <a:latin typeface="Constantia" panose="02030602050306030303" pitchFamily="18" charset="0"/>
              </a:rPr>
            </a:br>
            <a:r>
              <a:rPr lang="ru-RU" sz="3600" dirty="0">
                <a:latin typeface="Constantia" panose="02030602050306030303" pitchFamily="18" charset="0"/>
              </a:rPr>
              <a:t/>
            </a:r>
            <a:br>
              <a:rPr lang="ru-RU" sz="3600" dirty="0">
                <a:latin typeface="Constantia" panose="02030602050306030303" pitchFamily="18" charset="0"/>
              </a:rPr>
            </a:br>
            <a:r>
              <a:rPr lang="ru-RU" sz="3600" b="1" i="1" dirty="0">
                <a:latin typeface="Constantia" panose="02030602050306030303" pitchFamily="18" charset="0"/>
              </a:rPr>
              <a:t>Управление библиотечно-информационных </a:t>
            </a:r>
            <a:r>
              <a:rPr lang="ru-RU" sz="3600" b="1" i="1" dirty="0" smtClean="0">
                <a:latin typeface="Constantia" panose="02030602050306030303" pitchFamily="18" charset="0"/>
              </a:rPr>
              <a:t>ресурсов</a:t>
            </a:r>
            <a:r>
              <a:rPr lang="ru-RU" sz="3600" b="1" dirty="0" smtClean="0">
                <a:latin typeface="Constantia" panose="02030602050306030303" pitchFamily="18" charset="0"/>
              </a:rPr>
              <a:t/>
            </a:r>
            <a:br>
              <a:rPr lang="ru-RU" sz="3600" b="1" dirty="0" smtClean="0">
                <a:latin typeface="Constantia" panose="02030602050306030303" pitchFamily="18" charset="0"/>
              </a:rPr>
            </a:br>
            <a:r>
              <a:rPr lang="ru-RU" sz="3600" b="1" dirty="0">
                <a:latin typeface="Constantia" panose="02030602050306030303" pitchFamily="18" charset="0"/>
              </a:rPr>
              <a:t/>
            </a:r>
            <a:br>
              <a:rPr lang="ru-RU" sz="3600" b="1" dirty="0">
                <a:latin typeface="Constantia" panose="02030602050306030303" pitchFamily="18" charset="0"/>
              </a:rPr>
            </a:br>
            <a:r>
              <a:rPr lang="ru-RU" sz="3600" i="1" dirty="0">
                <a:latin typeface="Constantia" panose="02030602050306030303" pitchFamily="18" charset="0"/>
              </a:rPr>
              <a:t>Информационно-библиографический </a:t>
            </a:r>
            <a:r>
              <a:rPr lang="ru-RU" sz="3600" i="1" dirty="0" smtClean="0">
                <a:latin typeface="Constantia" panose="02030602050306030303" pitchFamily="18" charset="0"/>
              </a:rPr>
              <a:t>отдел</a:t>
            </a:r>
            <a:br>
              <a:rPr lang="ru-RU" sz="3600" i="1" dirty="0" smtClean="0">
                <a:latin typeface="Constantia" panose="02030602050306030303" pitchFamily="18" charset="0"/>
              </a:rPr>
            </a:br>
            <a:r>
              <a:rPr lang="ru-RU" sz="3600" b="1" dirty="0" smtClean="0">
                <a:latin typeface="Constantia" panose="02030602050306030303" pitchFamily="18" charset="0"/>
              </a:rPr>
              <a:t/>
            </a:r>
            <a:br>
              <a:rPr lang="ru-RU" sz="3600" b="1" dirty="0" smtClean="0">
                <a:latin typeface="Constantia" panose="02030602050306030303" pitchFamily="18" charset="0"/>
              </a:rPr>
            </a:br>
            <a:r>
              <a:rPr lang="ru-RU" sz="3600" b="1" dirty="0" smtClean="0">
                <a:latin typeface="Constantia" panose="02030602050306030303" pitchFamily="18" charset="0"/>
              </a:rPr>
              <a:t>Петроченко Людмила Сергеевна</a:t>
            </a:r>
            <a:endParaRPr lang="ru-RU" sz="3600" b="1" dirty="0">
              <a:latin typeface="Constantia" panose="02030602050306030303" pitchFamily="18" charset="0"/>
            </a:endParaRPr>
          </a:p>
        </p:txBody>
      </p:sp>
      <p:pic>
        <p:nvPicPr>
          <p:cNvPr id="5" name="Рисунок 4" descr="C:\Users\Pastuhova_IY\Desktop\символика 2014_в common\_Белгородский ГАУ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1059180" cy="10706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8040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67645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электронный ресурс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Ресурс в цифровой форме, для использования которого необходимы средства вычислительной техники, представляет собой электронные данные (информацию в виде чисел, букв, символов или их комбинаций), электронные программы (команды или операции для решения конкретных задач, включая обработку данных) или сочетание этих видов в одном ресурсе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интегрируемый </a:t>
            </a:r>
            <a:r>
              <a:rPr lang="ru-R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Ресурс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который изменяется посредством обновлений – добавлений, изъятий, замен, перемещения текста, данных, страниц и т. п., которые не публикуются отдельно, а объединяются с существующим ресурсом и превращаются в новое единое целое. </a:t>
            </a:r>
          </a:p>
          <a:p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мультимедийный </a:t>
            </a:r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Электронный ресурс, содержащий информацию различной природы (текстовую, графическую, звуковую и т. п.).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итерация </a:t>
            </a:r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ресурса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Вариант интегрируемого ресурса, опубликованного впервые либо после его обновления.</a:t>
            </a:r>
          </a:p>
        </p:txBody>
      </p:sp>
    </p:spTree>
    <p:extLst>
      <p:ext uri="{BB962C8B-B14F-4D97-AF65-F5344CB8AC3E}">
        <p14:creationId xmlns:p14="http://schemas.microsoft.com/office/powerpoint/2010/main" val="166850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274042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библиографического описания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9717892"/>
              </p:ext>
            </p:extLst>
          </p:nvPr>
        </p:nvGraphicFramePr>
        <p:xfrm>
          <a:off x="323528" y="692696"/>
          <a:ext cx="8229600" cy="6133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4125144"/>
              </a:tblGrid>
              <a:tr h="40200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ГОСТ  7.1-2003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ГОСТ Р 7.0.100-2018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03499">
                <a:tc>
                  <a:txBody>
                    <a:bodyPr/>
                    <a:lstStyle/>
                    <a:p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область заглавия и сведений об</a:t>
                      </a:r>
                    </a:p>
                    <a:p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ответственности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область заглавия и сведений об</a:t>
                      </a:r>
                    </a:p>
                    <a:p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ответственности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07583">
                <a:tc>
                  <a:txBody>
                    <a:bodyPr/>
                    <a:lstStyle/>
                    <a:p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область издания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область издания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03499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 специфических сведений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специфическая область материала</a:t>
                      </a:r>
                    </a:p>
                    <a:p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или вида ресурса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03499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 выходных данных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область публикации, производства, распространения и т.д.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07583">
                <a:tc>
                  <a:txBody>
                    <a:bodyPr/>
                    <a:lstStyle/>
                    <a:p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область физической характеристики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область физической характеристики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03499">
                <a:tc>
                  <a:txBody>
                    <a:bodyPr/>
                    <a:lstStyle/>
                    <a:p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область серии 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область серии и многочастного</a:t>
                      </a:r>
                    </a:p>
                    <a:p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монографического ресурса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07583">
                <a:tc>
                  <a:txBody>
                    <a:bodyPr/>
                    <a:lstStyle/>
                    <a:p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область примечания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область примечания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917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 стандартного номера (или его альтернативы) </a:t>
                      </a:r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 условий доступности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область идентификатора ресурса</a:t>
                      </a:r>
                    </a:p>
                    <a:p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 условий доступности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03499">
                <a:tc>
                  <a:txBody>
                    <a:bodyPr/>
                    <a:lstStyle/>
                    <a:p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 вида </a:t>
                      </a:r>
                      <a:r>
                        <a:rPr lang="ru-RU" sz="1800" b="1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содержания и средства доступа</a:t>
                      </a:r>
                      <a:endParaRPr lang="ru-RU" b="1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06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Autofit/>
          </a:bodyPr>
          <a:lstStyle/>
          <a:p>
            <a:r>
              <a:rPr lang="ru-RU" alt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Статус элементов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библиографического описания</a:t>
            </a:r>
            <a:endParaRPr lang="ru-RU" sz="3600" dirty="0"/>
          </a:p>
        </p:txBody>
      </p:sp>
      <p:sp>
        <p:nvSpPr>
          <p:cNvPr id="41986" name="Rectangle 4"/>
          <p:cNvSpPr>
            <a:spLocks noGrp="1" noChangeArrowheads="1"/>
          </p:cNvSpPr>
          <p:nvPr>
            <p:ph idx="1"/>
          </p:nvPr>
        </p:nvSpPr>
        <p:spPr>
          <a:xfrm>
            <a:off x="467544" y="1286230"/>
            <a:ext cx="8219256" cy="5201424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indent="0" algn="ctr" defTabSz="457200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Tx/>
              <a:buNone/>
            </a:pPr>
            <a:r>
              <a:rPr lang="ru-RU" altLang="ru-RU" b="1" dirty="0" smtClean="0">
                <a:solidFill>
                  <a:srgbClr val="000066"/>
                </a:solidFill>
              </a:rPr>
              <a:t>  </a:t>
            </a:r>
            <a:endParaRPr lang="ru-RU" alt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457200">
              <a:spcBef>
                <a:spcPct val="0"/>
              </a:spcBef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Обязательные элементы </a:t>
            </a:r>
          </a:p>
          <a:p>
            <a:pPr marL="0" indent="0" algn="just" defTabSz="457200"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обеспечивают идентификацию ресурса. </a:t>
            </a:r>
          </a:p>
          <a:p>
            <a:pPr marL="0" indent="0" algn="just" defTabSz="457200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Tx/>
              <a:buNone/>
            </a:pP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Их приводят в любом описании. </a:t>
            </a:r>
          </a:p>
          <a:p>
            <a:pPr defTabSz="4572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Условно-обязательные элементы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 расширенную информацию о ресурсе. </a:t>
            </a:r>
          </a:p>
          <a:p>
            <a:pPr defTabSz="4572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Факультативные элементы                             </a:t>
            </a:r>
          </a:p>
          <a:p>
            <a:pPr marL="0" indent="0" defTabSz="457200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Tx/>
              <a:buNone/>
            </a:pP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дают дополнительную библиографическую характеристику ресурса. </a:t>
            </a:r>
          </a:p>
          <a:p>
            <a:pPr marL="0" indent="0" defTabSz="4572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Tx/>
              <a:buNone/>
            </a:pP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ru-RU" altLang="ru-RU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9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260648"/>
            <a:ext cx="8856984" cy="6571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>
              <a:spcBef>
                <a:spcPct val="0"/>
              </a:spcBef>
              <a:spcAft>
                <a:spcPts val="600"/>
              </a:spcAft>
            </a:pPr>
            <a:r>
              <a:rPr lang="ru-RU" alt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</a:t>
            </a:r>
            <a:r>
              <a:rPr lang="ru-RU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обязательных элементов БО:</a:t>
            </a:r>
          </a:p>
          <a:p>
            <a:pPr marL="342900" indent="-342900" defTabSz="457200">
              <a:buFont typeface="Wingdings" panose="05000000000000000000" pitchFamily="2" charset="2"/>
              <a:buChar char="§"/>
            </a:pP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Основное 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заглавие</a:t>
            </a:r>
          </a:p>
          <a:p>
            <a:pPr marL="342900" indent="-342900" defTabSz="457200">
              <a:buFont typeface="Wingdings" panose="05000000000000000000" pitchFamily="2" charset="2"/>
              <a:buChar char="§"/>
            </a:pP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Первые 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об ответственности</a:t>
            </a:r>
          </a:p>
          <a:p>
            <a:pPr marL="342900" indent="-342900" defTabSz="457200">
              <a:buFont typeface="Wingdings" panose="05000000000000000000" pitchFamily="2" charset="2"/>
              <a:buChar char="§"/>
            </a:pP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издании, доп. сведения об издании</a:t>
            </a:r>
          </a:p>
          <a:p>
            <a:pPr marL="342900" indent="-342900" defTabSz="457200">
              <a:buFont typeface="Wingdings" panose="05000000000000000000" pitchFamily="2" charset="2"/>
              <a:buChar char="§"/>
            </a:pP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Элементы специфической области материала или вида </a:t>
            </a: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ресурса </a:t>
            </a:r>
            <a:r>
              <a:rPr lang="ru-RU" alt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alt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масштабе, Форма изложения нотного  текста, Сведения о нумерации)</a:t>
            </a:r>
          </a:p>
          <a:p>
            <a:pPr marL="342900" indent="-342900" defTabSz="457200">
              <a:buFont typeface="Wingdings" panose="05000000000000000000" pitchFamily="2" charset="2"/>
              <a:buChar char="§"/>
            </a:pP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Первые сведения: 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Имя издателя и Дата публикации, производства и/или распространения</a:t>
            </a:r>
          </a:p>
          <a:p>
            <a:pPr marL="342900" indent="-342900" defTabSz="457200">
              <a:buFont typeface="Wingdings" panose="05000000000000000000" pitchFamily="2" charset="2"/>
              <a:buChar char="§"/>
            </a:pP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об объёме</a:t>
            </a:r>
          </a:p>
          <a:p>
            <a:pPr marL="342900" indent="-342900" defTabSz="457200">
              <a:buFont typeface="Wingdings" panose="05000000000000000000" pitchFamily="2" charset="2"/>
              <a:buChar char="§"/>
            </a:pP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сериальных изданий: Основное 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заглавие, </a:t>
            </a: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altLang="ja-JP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еждународный </a:t>
            </a:r>
            <a:r>
              <a:rPr lang="ru-RU" altLang="ja-JP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стандартный номер 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ISSN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номер выпуска серии/</a:t>
            </a:r>
            <a:r>
              <a:rPr lang="ru-RU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подсерии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многочастного монографического ресурса</a:t>
            </a:r>
            <a:endParaRPr lang="en-US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defTabSz="457200">
              <a:buFont typeface="Wingdings" panose="05000000000000000000" pitchFamily="2" charset="2"/>
              <a:buChar char="§"/>
            </a:pPr>
            <a:r>
              <a:rPr lang="ru-RU" alt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Примечание об </a:t>
            </a:r>
            <a:r>
              <a:rPr lang="en-US" alt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URL </a:t>
            </a:r>
            <a:r>
              <a:rPr lang="ru-RU" alt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дате </a:t>
            </a:r>
            <a:r>
              <a:rPr lang="ru-RU" alt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обращения для электронных ресурсов сетевого распространения</a:t>
            </a:r>
          </a:p>
          <a:p>
            <a:pPr marL="342900" indent="-342900" defTabSz="457200">
              <a:buFont typeface="Wingdings" panose="05000000000000000000" pitchFamily="2" charset="2"/>
              <a:buChar char="§"/>
            </a:pP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Международный стандартный номер</a:t>
            </a:r>
            <a:endParaRPr lang="ru-RU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45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2220</TotalTime>
  <Words>2702</Words>
  <Application>Microsoft Office PowerPoint</Application>
  <PresentationFormat>Экран (4:3)</PresentationFormat>
  <Paragraphs>329</Paragraphs>
  <Slides>52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52</vt:i4>
      </vt:variant>
    </vt:vector>
  </HeadingPairs>
  <TitlesOfParts>
    <vt:vector size="53" baseType="lpstr">
      <vt:lpstr>Тема Office</vt:lpstr>
      <vt:lpstr>Презентация PowerPoint</vt:lpstr>
      <vt:lpstr>Причины разработки стандарта</vt:lpstr>
      <vt:lpstr>Базовые новации стандарта</vt:lpstr>
      <vt:lpstr>Термины и определения</vt:lpstr>
      <vt:lpstr>Презентация PowerPoint</vt:lpstr>
      <vt:lpstr>Презентация PowerPoint</vt:lpstr>
      <vt:lpstr>Области библиографического описания</vt:lpstr>
      <vt:lpstr>Статус элементов библиографического описания</vt:lpstr>
      <vt:lpstr>Презентация PowerPoint</vt:lpstr>
      <vt:lpstr>Презентация PowerPoint</vt:lpstr>
      <vt:lpstr>Презентация PowerPoint</vt:lpstr>
      <vt:lpstr> Основные изменения  в библиографическом описании  по ГОСТ Р 7.0.100-2018 </vt:lpstr>
      <vt:lpstr> Область заглавия и сведений об ответственности </vt:lpstr>
      <vt:lpstr>Сведения об ответственности</vt:lpstr>
      <vt:lpstr>Сведения об ответственности (сравнение)</vt:lpstr>
      <vt:lpstr>Сведения об ответственности</vt:lpstr>
      <vt:lpstr> Специфическая область материала или вида ресурса  </vt:lpstr>
      <vt:lpstr>Область примечания</vt:lpstr>
      <vt:lpstr> Для электронных ресурсов сетевого   распространения указывают:  </vt:lpstr>
      <vt:lpstr>Область идентификатора ресурса и условий доступности</vt:lpstr>
      <vt:lpstr>  Область вида содержания  и  средства доступа – Новая область  </vt:lpstr>
      <vt:lpstr>Презентация PowerPoint</vt:lpstr>
      <vt:lpstr>Сокращение слов и словосочетаний</vt:lpstr>
      <vt:lpstr> Библиографическое описание составной части ресурса  </vt:lpstr>
      <vt:lpstr>Примеры библиографических записей</vt:lpstr>
      <vt:lpstr> Одночастные монографические ресурсы Книжные издания </vt:lpstr>
      <vt:lpstr>Презентация PowerPoint</vt:lpstr>
      <vt:lpstr>Презентация PowerPoint</vt:lpstr>
      <vt:lpstr>Презентация PowerPoint</vt:lpstr>
      <vt:lpstr>Презентация PowerPoint</vt:lpstr>
      <vt:lpstr> Законодательные материалы </vt:lpstr>
      <vt:lpstr> Стандарты </vt:lpstr>
      <vt:lpstr>  Патентные документы  </vt:lpstr>
      <vt:lpstr>Депонированные научные работы </vt:lpstr>
      <vt:lpstr>Неопубликованные документы Диссертация</vt:lpstr>
      <vt:lpstr> Автореферат диссертации</vt:lpstr>
      <vt:lpstr>           Многочастные монографические ресурсы Издание в целом           </vt:lpstr>
      <vt:lpstr>Отдельный том </vt:lpstr>
      <vt:lpstr>Изоиздания  </vt:lpstr>
      <vt:lpstr>Нотные издания</vt:lpstr>
      <vt:lpstr>Аудиоиздания </vt:lpstr>
      <vt:lpstr>Мультимедийные электронные издания</vt:lpstr>
      <vt:lpstr>Компьютерные программы </vt:lpstr>
      <vt:lpstr>Электронный учебник (локальный ресурс)</vt:lpstr>
      <vt:lpstr>Сайты в сети «Интернет»</vt:lpstr>
      <vt:lpstr>Составные части ресурсов Статья из сборника</vt:lpstr>
      <vt:lpstr>Статья из журнала</vt:lpstr>
      <vt:lpstr>Статья из журнала (электронная версия)</vt:lpstr>
      <vt:lpstr>Статья с сайта в сети Интернет</vt:lpstr>
      <vt:lpstr>Статья из электронного журнала</vt:lpstr>
      <vt:lpstr>Рецензии </vt:lpstr>
      <vt:lpstr>       Белгородский государственный      аграрный университет имени  В.Я. Горина  Управление библиотечно-информационных ресурсов  Информационно-библиографический отдел  Петроченко Людмила Сергеевна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Петроченко Л.С.</dc:creator>
  <cp:lastModifiedBy>Петроченко Л.С.</cp:lastModifiedBy>
  <cp:revision>176</cp:revision>
  <dcterms:created xsi:type="dcterms:W3CDTF">2019-06-18T06:05:01Z</dcterms:created>
  <dcterms:modified xsi:type="dcterms:W3CDTF">2019-10-22T11:27:18Z</dcterms:modified>
</cp:coreProperties>
</file>